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2"/>
  </p:notesMasterIdLst>
  <p:handoutMasterIdLst>
    <p:handoutMasterId r:id="rId183"/>
  </p:handoutMasterIdLst>
  <p:sldIdLst>
    <p:sldId id="324" r:id="rId2"/>
    <p:sldId id="288" r:id="rId3"/>
    <p:sldId id="392" r:id="rId4"/>
    <p:sldId id="393" r:id="rId5"/>
    <p:sldId id="332" r:id="rId6"/>
    <p:sldId id="333" r:id="rId7"/>
    <p:sldId id="335" r:id="rId8"/>
    <p:sldId id="336" r:id="rId9"/>
    <p:sldId id="408" r:id="rId10"/>
    <p:sldId id="409" r:id="rId11"/>
    <p:sldId id="345" r:id="rId12"/>
    <p:sldId id="399" r:id="rId13"/>
    <p:sldId id="401" r:id="rId14"/>
    <p:sldId id="395" r:id="rId15"/>
    <p:sldId id="402" r:id="rId16"/>
    <p:sldId id="350" r:id="rId17"/>
    <p:sldId id="403" r:id="rId18"/>
    <p:sldId id="396" r:id="rId19"/>
    <p:sldId id="352" r:id="rId20"/>
    <p:sldId id="354" r:id="rId21"/>
    <p:sldId id="410" r:id="rId22"/>
    <p:sldId id="356" r:id="rId23"/>
    <p:sldId id="411" r:id="rId24"/>
    <p:sldId id="358" r:id="rId25"/>
    <p:sldId id="359" r:id="rId26"/>
    <p:sldId id="404" r:id="rId27"/>
    <p:sldId id="364" r:id="rId28"/>
    <p:sldId id="406" r:id="rId29"/>
    <p:sldId id="407" r:id="rId30"/>
    <p:sldId id="365" r:id="rId31"/>
    <p:sldId id="366" r:id="rId32"/>
    <p:sldId id="413" r:id="rId33"/>
    <p:sldId id="412" r:id="rId34"/>
    <p:sldId id="414" r:id="rId35"/>
    <p:sldId id="415" r:id="rId36"/>
    <p:sldId id="416" r:id="rId37"/>
    <p:sldId id="373" r:id="rId38"/>
    <p:sldId id="374" r:id="rId39"/>
    <p:sldId id="420" r:id="rId40"/>
    <p:sldId id="419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514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60" r:id="rId80"/>
    <p:sldId id="461" r:id="rId81"/>
    <p:sldId id="458" r:id="rId82"/>
    <p:sldId id="459" r:id="rId83"/>
    <p:sldId id="524" r:id="rId84"/>
    <p:sldId id="525" r:id="rId85"/>
    <p:sldId id="526" r:id="rId86"/>
    <p:sldId id="462" r:id="rId87"/>
    <p:sldId id="463" r:id="rId88"/>
    <p:sldId id="464" r:id="rId89"/>
    <p:sldId id="465" r:id="rId90"/>
    <p:sldId id="466" r:id="rId91"/>
    <p:sldId id="467" r:id="rId92"/>
    <p:sldId id="468" r:id="rId93"/>
    <p:sldId id="469" r:id="rId94"/>
    <p:sldId id="470" r:id="rId95"/>
    <p:sldId id="471" r:id="rId96"/>
    <p:sldId id="472" r:id="rId97"/>
    <p:sldId id="473" r:id="rId98"/>
    <p:sldId id="474" r:id="rId99"/>
    <p:sldId id="475" r:id="rId100"/>
    <p:sldId id="476" r:id="rId101"/>
    <p:sldId id="477" r:id="rId102"/>
    <p:sldId id="478" r:id="rId103"/>
    <p:sldId id="479" r:id="rId104"/>
    <p:sldId id="480" r:id="rId105"/>
    <p:sldId id="481" r:id="rId106"/>
    <p:sldId id="482" r:id="rId107"/>
    <p:sldId id="483" r:id="rId108"/>
    <p:sldId id="484" r:id="rId109"/>
    <p:sldId id="485" r:id="rId110"/>
    <p:sldId id="515" r:id="rId111"/>
    <p:sldId id="486" r:id="rId112"/>
    <p:sldId id="487" r:id="rId113"/>
    <p:sldId id="488" r:id="rId114"/>
    <p:sldId id="489" r:id="rId115"/>
    <p:sldId id="490" r:id="rId116"/>
    <p:sldId id="491" r:id="rId117"/>
    <p:sldId id="492" r:id="rId118"/>
    <p:sldId id="493" r:id="rId119"/>
    <p:sldId id="494" r:id="rId120"/>
    <p:sldId id="495" r:id="rId121"/>
    <p:sldId id="496" r:id="rId122"/>
    <p:sldId id="497" r:id="rId123"/>
    <p:sldId id="498" r:id="rId124"/>
    <p:sldId id="499" r:id="rId125"/>
    <p:sldId id="500" r:id="rId126"/>
    <p:sldId id="501" r:id="rId127"/>
    <p:sldId id="502" r:id="rId128"/>
    <p:sldId id="503" r:id="rId129"/>
    <p:sldId id="504" r:id="rId130"/>
    <p:sldId id="505" r:id="rId131"/>
    <p:sldId id="516" r:id="rId132"/>
    <p:sldId id="517" r:id="rId133"/>
    <p:sldId id="518" r:id="rId134"/>
    <p:sldId id="519" r:id="rId135"/>
    <p:sldId id="520" r:id="rId136"/>
    <p:sldId id="521" r:id="rId137"/>
    <p:sldId id="522" r:id="rId138"/>
    <p:sldId id="506" r:id="rId139"/>
    <p:sldId id="508" r:id="rId140"/>
    <p:sldId id="509" r:id="rId141"/>
    <p:sldId id="510" r:id="rId142"/>
    <p:sldId id="511" r:id="rId143"/>
    <p:sldId id="512" r:id="rId144"/>
    <p:sldId id="513" r:id="rId145"/>
    <p:sldId id="527" r:id="rId146"/>
    <p:sldId id="528" r:id="rId147"/>
    <p:sldId id="529" r:id="rId148"/>
    <p:sldId id="530" r:id="rId149"/>
    <p:sldId id="531" r:id="rId150"/>
    <p:sldId id="532" r:id="rId151"/>
    <p:sldId id="533" r:id="rId152"/>
    <p:sldId id="534" r:id="rId153"/>
    <p:sldId id="535" r:id="rId154"/>
    <p:sldId id="536" r:id="rId155"/>
    <p:sldId id="537" r:id="rId156"/>
    <p:sldId id="538" r:id="rId157"/>
    <p:sldId id="539" r:id="rId158"/>
    <p:sldId id="540" r:id="rId159"/>
    <p:sldId id="541" r:id="rId160"/>
    <p:sldId id="542" r:id="rId161"/>
    <p:sldId id="543" r:id="rId162"/>
    <p:sldId id="544" r:id="rId163"/>
    <p:sldId id="545" r:id="rId164"/>
    <p:sldId id="546" r:id="rId165"/>
    <p:sldId id="547" r:id="rId166"/>
    <p:sldId id="548" r:id="rId167"/>
    <p:sldId id="549" r:id="rId168"/>
    <p:sldId id="550" r:id="rId169"/>
    <p:sldId id="551" r:id="rId170"/>
    <p:sldId id="552" r:id="rId171"/>
    <p:sldId id="553" r:id="rId172"/>
    <p:sldId id="554" r:id="rId173"/>
    <p:sldId id="555" r:id="rId174"/>
    <p:sldId id="556" r:id="rId175"/>
    <p:sldId id="557" r:id="rId176"/>
    <p:sldId id="558" r:id="rId177"/>
    <p:sldId id="559" r:id="rId178"/>
    <p:sldId id="560" r:id="rId179"/>
    <p:sldId id="523" r:id="rId180"/>
    <p:sldId id="418" r:id="rId1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sBLk33F/qbiILPVupO0U0A==" hashData="+OoFQ60sqjYc2n/kF4r7o7AamWZoHe9E5IitGRspEA7waJX+IhiIFNLHQ9V6ZjFJRGkXrzLogrgfXBvauw0zjw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9D19"/>
    <a:srgbClr val="AD1457"/>
    <a:srgbClr val="424242"/>
    <a:srgbClr val="F9C5D7"/>
    <a:srgbClr val="F6E7E6"/>
    <a:srgbClr val="F48CAF"/>
    <a:srgbClr val="B5E61D"/>
    <a:srgbClr val="B84742"/>
    <a:srgbClr val="8BC145"/>
    <a:srgbClr val="00B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1493E6-48FE-4BEB-9E64-A0F1471779FB}" type="doc">
      <dgm:prSet loTypeId="urn:microsoft.com/office/officeart/2005/8/layout/rings+Icon" loCatId="relationship" qsTypeId="urn:microsoft.com/office/officeart/2005/8/quickstyle/simple1" qsCatId="simple" csTypeId="urn:microsoft.com/office/officeart/2005/8/colors/accent1_2" csCatId="accent1" phldr="1"/>
      <dgm:spPr/>
    </dgm:pt>
    <dgm:pt modelId="{B68D86C1-F24F-4746-985A-AC79499179C3}">
      <dgm:prSet phldrT="[Text]"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2400" b="1" dirty="0" smtClean="0">
              <a:solidFill>
                <a:srgbClr val="AD1457"/>
              </a:solidFill>
            </a:rPr>
            <a:t>B</a:t>
          </a:r>
          <a:endParaRPr lang="en-US" sz="2400" b="1" dirty="0">
            <a:solidFill>
              <a:srgbClr val="AD1457"/>
            </a:solidFill>
          </a:endParaRPr>
        </a:p>
      </dgm:t>
    </dgm:pt>
    <dgm:pt modelId="{722186E5-B8DB-4E50-ACCC-37A738991478}" type="parTrans" cxnId="{A48C920F-9384-4AFD-BBF2-A3F353474E92}">
      <dgm:prSet/>
      <dgm:spPr/>
      <dgm:t>
        <a:bodyPr/>
        <a:lstStyle/>
        <a:p>
          <a:endParaRPr lang="en-US"/>
        </a:p>
      </dgm:t>
    </dgm:pt>
    <dgm:pt modelId="{5C00451B-B5B4-4DA2-8AB6-1882868C0BDE}" type="sibTrans" cxnId="{A48C920F-9384-4AFD-BBF2-A3F353474E92}">
      <dgm:prSet/>
      <dgm:spPr/>
      <dgm:t>
        <a:bodyPr/>
        <a:lstStyle/>
        <a:p>
          <a:endParaRPr lang="en-US"/>
        </a:p>
      </dgm:t>
    </dgm:pt>
    <dgm:pt modelId="{A05B76BF-15AF-4230-9255-55AE1FC9306A}" type="pres">
      <dgm:prSet presAssocID="{361493E6-48FE-4BEB-9E64-A0F1471779FB}" presName="Name0" presStyleCnt="0">
        <dgm:presLayoutVars>
          <dgm:chMax val="7"/>
          <dgm:dir/>
          <dgm:resizeHandles val="exact"/>
        </dgm:presLayoutVars>
      </dgm:prSet>
      <dgm:spPr/>
    </dgm:pt>
    <dgm:pt modelId="{EAE2C94E-E2C4-4EDA-BF4C-BBF1652B5066}" type="pres">
      <dgm:prSet presAssocID="{361493E6-48FE-4BEB-9E64-A0F1471779FB}" presName="ellipse1" presStyleLbl="vennNode1" presStyleIdx="0" presStyleCnt="1" custLinFactNeighborX="-20128" custLinFactNeighborY="44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8C920F-9384-4AFD-BBF2-A3F353474E92}" srcId="{361493E6-48FE-4BEB-9E64-A0F1471779FB}" destId="{B68D86C1-F24F-4746-985A-AC79499179C3}" srcOrd="0" destOrd="0" parTransId="{722186E5-B8DB-4E50-ACCC-37A738991478}" sibTransId="{5C00451B-B5B4-4DA2-8AB6-1882868C0BDE}"/>
    <dgm:cxn modelId="{4E37D5DC-A4D3-4242-ADC6-314B4044FB97}" type="presOf" srcId="{361493E6-48FE-4BEB-9E64-A0F1471779FB}" destId="{A05B76BF-15AF-4230-9255-55AE1FC9306A}" srcOrd="0" destOrd="0" presId="urn:microsoft.com/office/officeart/2005/8/layout/rings+Icon"/>
    <dgm:cxn modelId="{07C5D1E3-3DFC-404E-880E-C316ED00D3AD}" type="presOf" srcId="{B68D86C1-F24F-4746-985A-AC79499179C3}" destId="{EAE2C94E-E2C4-4EDA-BF4C-BBF1652B5066}" srcOrd="0" destOrd="0" presId="urn:microsoft.com/office/officeart/2005/8/layout/rings+Icon"/>
    <dgm:cxn modelId="{D821A6D8-84EF-4390-A186-B7DEADD06255}" type="presParOf" srcId="{A05B76BF-15AF-4230-9255-55AE1FC9306A}" destId="{EAE2C94E-E2C4-4EDA-BF4C-BBF1652B5066}" srcOrd="0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801209-AB1F-426F-AC5E-959616E1A87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03FE9124-2D8E-4D9A-837E-49CD930A92B6}">
      <dgm:prSet phldrT="[Text]"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6500" dirty="0" smtClean="0"/>
            <a:t> </a:t>
          </a:r>
          <a:r>
            <a:rPr lang="en-US" sz="4400" dirty="0" smtClean="0"/>
            <a:t>A</a:t>
          </a:r>
          <a:endParaRPr lang="en-US" sz="4400" dirty="0"/>
        </a:p>
      </dgm:t>
    </dgm:pt>
    <dgm:pt modelId="{051411EA-2D87-4396-AA60-24EF9A8188B3}" type="parTrans" cxnId="{2C8FCA68-88D6-4FAF-9637-F2752B1CEDAE}">
      <dgm:prSet/>
      <dgm:spPr/>
      <dgm:t>
        <a:bodyPr/>
        <a:lstStyle/>
        <a:p>
          <a:endParaRPr lang="en-US"/>
        </a:p>
      </dgm:t>
    </dgm:pt>
    <dgm:pt modelId="{E60CFB83-A9CF-4FCA-B42A-56E23B9CCA3D}" type="sibTrans" cxnId="{2C8FCA68-88D6-4FAF-9637-F2752B1CEDAE}">
      <dgm:prSet/>
      <dgm:spPr/>
      <dgm:t>
        <a:bodyPr/>
        <a:lstStyle/>
        <a:p>
          <a:endParaRPr lang="en-US"/>
        </a:p>
      </dgm:t>
    </dgm:pt>
    <dgm:pt modelId="{4DB94439-FB73-4DF8-80C9-B7D111C2878D}">
      <dgm:prSet phldrT="[Text]" custT="1"/>
      <dgm:spPr>
        <a:noFill/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4400" dirty="0" smtClean="0"/>
            <a:t>B</a:t>
          </a:r>
          <a:endParaRPr lang="en-US" sz="4400" dirty="0"/>
        </a:p>
      </dgm:t>
    </dgm:pt>
    <dgm:pt modelId="{F2BB63A1-4215-4C41-9157-A6AE40393D2D}" type="parTrans" cxnId="{8718FBCB-E0FC-4F95-BB96-20942BED348F}">
      <dgm:prSet/>
      <dgm:spPr/>
      <dgm:t>
        <a:bodyPr/>
        <a:lstStyle/>
        <a:p>
          <a:endParaRPr lang="en-US"/>
        </a:p>
      </dgm:t>
    </dgm:pt>
    <dgm:pt modelId="{4B1F1D43-A649-4406-90B4-08C3BB940CDE}" type="sibTrans" cxnId="{8718FBCB-E0FC-4F95-BB96-20942BED348F}">
      <dgm:prSet/>
      <dgm:spPr/>
      <dgm:t>
        <a:bodyPr/>
        <a:lstStyle/>
        <a:p>
          <a:endParaRPr lang="en-US"/>
        </a:p>
      </dgm:t>
    </dgm:pt>
    <dgm:pt modelId="{C167175D-D605-445E-B110-FC4C8265D082}" type="pres">
      <dgm:prSet presAssocID="{9E801209-AB1F-426F-AC5E-959616E1A871}" presName="compositeShape" presStyleCnt="0">
        <dgm:presLayoutVars>
          <dgm:chMax val="7"/>
          <dgm:dir/>
          <dgm:resizeHandles val="exact"/>
        </dgm:presLayoutVars>
      </dgm:prSet>
      <dgm:spPr/>
    </dgm:pt>
    <dgm:pt modelId="{FF9F3275-AE11-4E74-8BEB-999A10E5283E}" type="pres">
      <dgm:prSet presAssocID="{03FE9124-2D8E-4D9A-837E-49CD930A92B6}" presName="circ1" presStyleLbl="vennNode1" presStyleIdx="0" presStyleCnt="2"/>
      <dgm:spPr/>
      <dgm:t>
        <a:bodyPr/>
        <a:lstStyle/>
        <a:p>
          <a:endParaRPr lang="en-US"/>
        </a:p>
      </dgm:t>
    </dgm:pt>
    <dgm:pt modelId="{E714446B-3EB1-4FAB-9005-0FC210241CE1}" type="pres">
      <dgm:prSet presAssocID="{03FE9124-2D8E-4D9A-837E-49CD930A92B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E4F6F-E8EC-4652-A466-B4413EC2A6CF}" type="pres">
      <dgm:prSet presAssocID="{4DB94439-FB73-4DF8-80C9-B7D111C2878D}" presName="circ2" presStyleLbl="vennNode1" presStyleIdx="1" presStyleCnt="2"/>
      <dgm:spPr/>
      <dgm:t>
        <a:bodyPr/>
        <a:lstStyle/>
        <a:p>
          <a:endParaRPr lang="en-US"/>
        </a:p>
      </dgm:t>
    </dgm:pt>
    <dgm:pt modelId="{D3482414-218C-448A-9EEF-CE334DF883F8}" type="pres">
      <dgm:prSet presAssocID="{4DB94439-FB73-4DF8-80C9-B7D111C2878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112608-6776-415E-9314-CE37E0163670}" type="presOf" srcId="{9E801209-AB1F-426F-AC5E-959616E1A871}" destId="{C167175D-D605-445E-B110-FC4C8265D082}" srcOrd="0" destOrd="0" presId="urn:microsoft.com/office/officeart/2005/8/layout/venn1"/>
    <dgm:cxn modelId="{2C8FCA68-88D6-4FAF-9637-F2752B1CEDAE}" srcId="{9E801209-AB1F-426F-AC5E-959616E1A871}" destId="{03FE9124-2D8E-4D9A-837E-49CD930A92B6}" srcOrd="0" destOrd="0" parTransId="{051411EA-2D87-4396-AA60-24EF9A8188B3}" sibTransId="{E60CFB83-A9CF-4FCA-B42A-56E23B9CCA3D}"/>
    <dgm:cxn modelId="{E581386F-53ED-4F4A-80B7-68D68F14F45C}" type="presOf" srcId="{03FE9124-2D8E-4D9A-837E-49CD930A92B6}" destId="{E714446B-3EB1-4FAB-9005-0FC210241CE1}" srcOrd="1" destOrd="0" presId="urn:microsoft.com/office/officeart/2005/8/layout/venn1"/>
    <dgm:cxn modelId="{F3887E30-36BA-4885-96E5-DF1236DADBF2}" type="presOf" srcId="{4DB94439-FB73-4DF8-80C9-B7D111C2878D}" destId="{D3482414-218C-448A-9EEF-CE334DF883F8}" srcOrd="1" destOrd="0" presId="urn:microsoft.com/office/officeart/2005/8/layout/venn1"/>
    <dgm:cxn modelId="{8718FBCB-E0FC-4F95-BB96-20942BED348F}" srcId="{9E801209-AB1F-426F-AC5E-959616E1A871}" destId="{4DB94439-FB73-4DF8-80C9-B7D111C2878D}" srcOrd="1" destOrd="0" parTransId="{F2BB63A1-4215-4C41-9157-A6AE40393D2D}" sibTransId="{4B1F1D43-A649-4406-90B4-08C3BB940CDE}"/>
    <dgm:cxn modelId="{5779CADC-A8CF-48B3-8ABD-F7F9C65A57A2}" type="presOf" srcId="{03FE9124-2D8E-4D9A-837E-49CD930A92B6}" destId="{FF9F3275-AE11-4E74-8BEB-999A10E5283E}" srcOrd="0" destOrd="0" presId="urn:microsoft.com/office/officeart/2005/8/layout/venn1"/>
    <dgm:cxn modelId="{EA891A2D-0C0E-4A50-B996-A25AC508D9A1}" type="presOf" srcId="{4DB94439-FB73-4DF8-80C9-B7D111C2878D}" destId="{EB1E4F6F-E8EC-4652-A466-B4413EC2A6CF}" srcOrd="0" destOrd="0" presId="urn:microsoft.com/office/officeart/2005/8/layout/venn1"/>
    <dgm:cxn modelId="{5D3CD43C-097F-4FEF-B37B-D044D95AE3BA}" type="presParOf" srcId="{C167175D-D605-445E-B110-FC4C8265D082}" destId="{FF9F3275-AE11-4E74-8BEB-999A10E5283E}" srcOrd="0" destOrd="0" presId="urn:microsoft.com/office/officeart/2005/8/layout/venn1"/>
    <dgm:cxn modelId="{5EBC2F9F-BB90-4639-9414-461C61552996}" type="presParOf" srcId="{C167175D-D605-445E-B110-FC4C8265D082}" destId="{E714446B-3EB1-4FAB-9005-0FC210241CE1}" srcOrd="1" destOrd="0" presId="urn:microsoft.com/office/officeart/2005/8/layout/venn1"/>
    <dgm:cxn modelId="{C0EB03EE-F066-4866-86AF-6CAB06AC1AE9}" type="presParOf" srcId="{C167175D-D605-445E-B110-FC4C8265D082}" destId="{EB1E4F6F-E8EC-4652-A466-B4413EC2A6CF}" srcOrd="2" destOrd="0" presId="urn:microsoft.com/office/officeart/2005/8/layout/venn1"/>
    <dgm:cxn modelId="{22841F65-6918-4113-835A-82FD09589029}" type="presParOf" srcId="{C167175D-D605-445E-B110-FC4C8265D082}" destId="{D3482414-218C-448A-9EEF-CE334DF883F8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801209-AB1F-426F-AC5E-959616E1A87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03FE9124-2D8E-4D9A-837E-49CD930A92B6}">
      <dgm:prSet phldrT="[Text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6500" dirty="0" smtClean="0"/>
            <a:t> </a:t>
          </a:r>
          <a:r>
            <a:rPr lang="en-US" sz="4400" dirty="0" smtClean="0"/>
            <a:t>A</a:t>
          </a:r>
          <a:endParaRPr lang="en-US" sz="4400" dirty="0"/>
        </a:p>
      </dgm:t>
    </dgm:pt>
    <dgm:pt modelId="{051411EA-2D87-4396-AA60-24EF9A8188B3}" type="parTrans" cxnId="{2C8FCA68-88D6-4FAF-9637-F2752B1CEDAE}">
      <dgm:prSet/>
      <dgm:spPr/>
      <dgm:t>
        <a:bodyPr/>
        <a:lstStyle/>
        <a:p>
          <a:endParaRPr lang="en-US"/>
        </a:p>
      </dgm:t>
    </dgm:pt>
    <dgm:pt modelId="{E60CFB83-A9CF-4FCA-B42A-56E23B9CCA3D}" type="sibTrans" cxnId="{2C8FCA68-88D6-4FAF-9637-F2752B1CEDAE}">
      <dgm:prSet/>
      <dgm:spPr/>
      <dgm:t>
        <a:bodyPr/>
        <a:lstStyle/>
        <a:p>
          <a:endParaRPr lang="en-US"/>
        </a:p>
      </dgm:t>
    </dgm:pt>
    <dgm:pt modelId="{4DB94439-FB73-4DF8-80C9-B7D111C2878D}">
      <dgm:prSet phldrT="[Text]" custT="1"/>
      <dgm:spPr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r>
            <a:rPr lang="en-US" sz="4400" dirty="0" smtClean="0"/>
            <a:t>B</a:t>
          </a:r>
          <a:endParaRPr lang="en-US" sz="4400" dirty="0"/>
        </a:p>
      </dgm:t>
    </dgm:pt>
    <dgm:pt modelId="{F2BB63A1-4215-4C41-9157-A6AE40393D2D}" type="parTrans" cxnId="{8718FBCB-E0FC-4F95-BB96-20942BED348F}">
      <dgm:prSet/>
      <dgm:spPr/>
      <dgm:t>
        <a:bodyPr/>
        <a:lstStyle/>
        <a:p>
          <a:endParaRPr lang="en-US"/>
        </a:p>
      </dgm:t>
    </dgm:pt>
    <dgm:pt modelId="{4B1F1D43-A649-4406-90B4-08C3BB940CDE}" type="sibTrans" cxnId="{8718FBCB-E0FC-4F95-BB96-20942BED348F}">
      <dgm:prSet/>
      <dgm:spPr/>
      <dgm:t>
        <a:bodyPr/>
        <a:lstStyle/>
        <a:p>
          <a:endParaRPr lang="en-US"/>
        </a:p>
      </dgm:t>
    </dgm:pt>
    <dgm:pt modelId="{C167175D-D605-445E-B110-FC4C8265D082}" type="pres">
      <dgm:prSet presAssocID="{9E801209-AB1F-426F-AC5E-959616E1A871}" presName="compositeShape" presStyleCnt="0">
        <dgm:presLayoutVars>
          <dgm:chMax val="7"/>
          <dgm:dir/>
          <dgm:resizeHandles val="exact"/>
        </dgm:presLayoutVars>
      </dgm:prSet>
      <dgm:spPr/>
    </dgm:pt>
    <dgm:pt modelId="{FF9F3275-AE11-4E74-8BEB-999A10E5283E}" type="pres">
      <dgm:prSet presAssocID="{03FE9124-2D8E-4D9A-837E-49CD930A92B6}" presName="circ1" presStyleLbl="vennNode1" presStyleIdx="0" presStyleCnt="2" custLinFactNeighborY="-683"/>
      <dgm:spPr/>
      <dgm:t>
        <a:bodyPr/>
        <a:lstStyle/>
        <a:p>
          <a:endParaRPr lang="en-US"/>
        </a:p>
      </dgm:t>
    </dgm:pt>
    <dgm:pt modelId="{E714446B-3EB1-4FAB-9005-0FC210241CE1}" type="pres">
      <dgm:prSet presAssocID="{03FE9124-2D8E-4D9A-837E-49CD930A92B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E4F6F-E8EC-4652-A466-B4413EC2A6CF}" type="pres">
      <dgm:prSet presAssocID="{4DB94439-FB73-4DF8-80C9-B7D111C2878D}" presName="circ2" presStyleLbl="vennNode1" presStyleIdx="1" presStyleCnt="2" custLinFactNeighborY="-683"/>
      <dgm:spPr/>
      <dgm:t>
        <a:bodyPr/>
        <a:lstStyle/>
        <a:p>
          <a:endParaRPr lang="en-US"/>
        </a:p>
      </dgm:t>
    </dgm:pt>
    <dgm:pt modelId="{D3482414-218C-448A-9EEF-CE334DF883F8}" type="pres">
      <dgm:prSet presAssocID="{4DB94439-FB73-4DF8-80C9-B7D111C2878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8AC086-6E71-47BD-A590-C6581B84C734}" type="presOf" srcId="{03FE9124-2D8E-4D9A-837E-49CD930A92B6}" destId="{FF9F3275-AE11-4E74-8BEB-999A10E5283E}" srcOrd="0" destOrd="0" presId="urn:microsoft.com/office/officeart/2005/8/layout/venn1"/>
    <dgm:cxn modelId="{F586F85C-9E40-42E0-8845-8F8371A5900D}" type="presOf" srcId="{4DB94439-FB73-4DF8-80C9-B7D111C2878D}" destId="{D3482414-218C-448A-9EEF-CE334DF883F8}" srcOrd="1" destOrd="0" presId="urn:microsoft.com/office/officeart/2005/8/layout/venn1"/>
    <dgm:cxn modelId="{D887A1ED-2898-4F75-9AD8-5CD158A75491}" type="presOf" srcId="{9E801209-AB1F-426F-AC5E-959616E1A871}" destId="{C167175D-D605-445E-B110-FC4C8265D082}" srcOrd="0" destOrd="0" presId="urn:microsoft.com/office/officeart/2005/8/layout/venn1"/>
    <dgm:cxn modelId="{97FBE857-ED92-41C9-8DF2-CEE3FA57BCE5}" type="presOf" srcId="{4DB94439-FB73-4DF8-80C9-B7D111C2878D}" destId="{EB1E4F6F-E8EC-4652-A466-B4413EC2A6CF}" srcOrd="0" destOrd="0" presId="urn:microsoft.com/office/officeart/2005/8/layout/venn1"/>
    <dgm:cxn modelId="{2C8FCA68-88D6-4FAF-9637-F2752B1CEDAE}" srcId="{9E801209-AB1F-426F-AC5E-959616E1A871}" destId="{03FE9124-2D8E-4D9A-837E-49CD930A92B6}" srcOrd="0" destOrd="0" parTransId="{051411EA-2D87-4396-AA60-24EF9A8188B3}" sibTransId="{E60CFB83-A9CF-4FCA-B42A-56E23B9CCA3D}"/>
    <dgm:cxn modelId="{8718FBCB-E0FC-4F95-BB96-20942BED348F}" srcId="{9E801209-AB1F-426F-AC5E-959616E1A871}" destId="{4DB94439-FB73-4DF8-80C9-B7D111C2878D}" srcOrd="1" destOrd="0" parTransId="{F2BB63A1-4215-4C41-9157-A6AE40393D2D}" sibTransId="{4B1F1D43-A649-4406-90B4-08C3BB940CDE}"/>
    <dgm:cxn modelId="{2545465A-FAC6-47C1-9C2A-F9BE3ABF4733}" type="presOf" srcId="{03FE9124-2D8E-4D9A-837E-49CD930A92B6}" destId="{E714446B-3EB1-4FAB-9005-0FC210241CE1}" srcOrd="1" destOrd="0" presId="urn:microsoft.com/office/officeart/2005/8/layout/venn1"/>
    <dgm:cxn modelId="{21055B45-3628-4DC9-B0CA-9D885B634BCA}" type="presParOf" srcId="{C167175D-D605-445E-B110-FC4C8265D082}" destId="{FF9F3275-AE11-4E74-8BEB-999A10E5283E}" srcOrd="0" destOrd="0" presId="urn:microsoft.com/office/officeart/2005/8/layout/venn1"/>
    <dgm:cxn modelId="{D8DAF108-2846-4F7F-9397-09F385864493}" type="presParOf" srcId="{C167175D-D605-445E-B110-FC4C8265D082}" destId="{E714446B-3EB1-4FAB-9005-0FC210241CE1}" srcOrd="1" destOrd="0" presId="urn:microsoft.com/office/officeart/2005/8/layout/venn1"/>
    <dgm:cxn modelId="{0469AEA3-8E13-4C3A-B6D6-7E94270207D9}" type="presParOf" srcId="{C167175D-D605-445E-B110-FC4C8265D082}" destId="{EB1E4F6F-E8EC-4652-A466-B4413EC2A6CF}" srcOrd="2" destOrd="0" presId="urn:microsoft.com/office/officeart/2005/8/layout/venn1"/>
    <dgm:cxn modelId="{64EF5AF5-E439-402F-8CBE-4D500E549869}" type="presParOf" srcId="{C167175D-D605-445E-B110-FC4C8265D082}" destId="{D3482414-218C-448A-9EEF-CE334DF883F8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2C94E-E2C4-4EDA-BF4C-BBF1652B5066}">
      <dsp:nvSpPr>
        <dsp:cNvPr id="0" name=""/>
        <dsp:cNvSpPr/>
      </dsp:nvSpPr>
      <dsp:spPr>
        <a:xfrm>
          <a:off x="0" y="94789"/>
          <a:ext cx="798317" cy="798317"/>
        </a:xfrm>
        <a:prstGeom prst="ellipse">
          <a:avLst/>
        </a:pr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AD1457"/>
              </a:solidFill>
            </a:rPr>
            <a:t>B</a:t>
          </a:r>
          <a:endParaRPr lang="en-US" sz="2400" b="1" kern="1200" dirty="0">
            <a:solidFill>
              <a:srgbClr val="AD1457"/>
            </a:solidFill>
          </a:endParaRPr>
        </a:p>
      </dsp:txBody>
      <dsp:txXfrm>
        <a:off x="116911" y="211700"/>
        <a:ext cx="564495" cy="564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F3275-AE11-4E74-8BEB-999A10E5283E}">
      <dsp:nvSpPr>
        <dsp:cNvPr id="0" name=""/>
        <dsp:cNvSpPr/>
      </dsp:nvSpPr>
      <dsp:spPr>
        <a:xfrm>
          <a:off x="82295" y="305816"/>
          <a:ext cx="2029968" cy="2029967"/>
        </a:xfrm>
        <a:prstGeom prst="ellipse">
          <a:avLst/>
        </a:pr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r>
            <a:rPr lang="en-US" sz="4400" kern="1200" dirty="0" smtClean="0"/>
            <a:t>A</a:t>
          </a:r>
          <a:endParaRPr lang="en-US" sz="4400" kern="1200" dirty="0"/>
        </a:p>
      </dsp:txBody>
      <dsp:txXfrm>
        <a:off x="365759" y="545192"/>
        <a:ext cx="1170432" cy="1551214"/>
      </dsp:txXfrm>
    </dsp:sp>
    <dsp:sp modelId="{EB1E4F6F-E8EC-4652-A466-B4413EC2A6CF}">
      <dsp:nvSpPr>
        <dsp:cNvPr id="0" name=""/>
        <dsp:cNvSpPr/>
      </dsp:nvSpPr>
      <dsp:spPr>
        <a:xfrm>
          <a:off x="1545335" y="305816"/>
          <a:ext cx="2029968" cy="2029967"/>
        </a:xfrm>
        <a:prstGeom prst="ellipse">
          <a:avLst/>
        </a:pr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B</a:t>
          </a:r>
          <a:endParaRPr lang="en-US" sz="4400" kern="1200" dirty="0"/>
        </a:p>
      </dsp:txBody>
      <dsp:txXfrm>
        <a:off x="2121408" y="545192"/>
        <a:ext cx="1170432" cy="15512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F3275-AE11-4E74-8BEB-999A10E5283E}">
      <dsp:nvSpPr>
        <dsp:cNvPr id="0" name=""/>
        <dsp:cNvSpPr/>
      </dsp:nvSpPr>
      <dsp:spPr>
        <a:xfrm>
          <a:off x="82295" y="291951"/>
          <a:ext cx="2029968" cy="2029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 </a:t>
          </a:r>
          <a:r>
            <a:rPr lang="en-US" sz="4400" kern="1200" dirty="0" smtClean="0"/>
            <a:t>A</a:t>
          </a:r>
          <a:endParaRPr lang="en-US" sz="4400" kern="1200" dirty="0"/>
        </a:p>
      </dsp:txBody>
      <dsp:txXfrm>
        <a:off x="365759" y="531328"/>
        <a:ext cx="1170432" cy="1551214"/>
      </dsp:txXfrm>
    </dsp:sp>
    <dsp:sp modelId="{EB1E4F6F-E8EC-4652-A466-B4413EC2A6CF}">
      <dsp:nvSpPr>
        <dsp:cNvPr id="0" name=""/>
        <dsp:cNvSpPr/>
      </dsp:nvSpPr>
      <dsp:spPr>
        <a:xfrm>
          <a:off x="1545335" y="291951"/>
          <a:ext cx="2029968" cy="20299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B</a:t>
          </a:r>
          <a:endParaRPr lang="en-US" sz="4400" kern="1200" dirty="0"/>
        </a:p>
      </dsp:txBody>
      <dsp:txXfrm>
        <a:off x="2121408" y="531328"/>
        <a:ext cx="1170432" cy="1551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773255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 userDrawn="1"/>
        </p:nvSpPr>
        <p:spPr>
          <a:xfrm>
            <a:off x="3908695" y="31197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Darshan University</a:t>
            </a:r>
            <a:endParaRPr lang="en-US" sz="1600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 userDrawn="1"/>
        </p:nvSpPr>
        <p:spPr>
          <a:xfrm>
            <a:off x="3908695" y="31197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1" name="Hexagon 3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20000">
                <a:srgbClr val="890E4F"/>
              </a:gs>
              <a:gs pos="100000">
                <a:srgbClr val="D81A6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 flip="none" rotWithShape="1">
            <a:gsLst>
              <a:gs pos="20000">
                <a:srgbClr val="890E4F"/>
              </a:gs>
              <a:gs pos="100000">
                <a:srgbClr val="D81A6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 smtClean="0"/>
              <a:t>Thank</a:t>
            </a:r>
          </a:p>
          <a:p>
            <a:pPr algn="ctr"/>
            <a:r>
              <a:rPr lang="en-US" sz="6000" b="1" i="1" dirty="0" smtClean="0"/>
              <a:t>You</a:t>
            </a:r>
            <a:endParaRPr lang="en-US" sz="6000" b="1" i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98192" y="5919977"/>
            <a:ext cx="1596452" cy="598095"/>
            <a:chOff x="8219061" y="-663575"/>
            <a:chExt cx="1596452" cy="59809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511124" y="6171594"/>
            <a:ext cx="1596452" cy="598095"/>
            <a:chOff x="8219061" y="-663575"/>
            <a:chExt cx="1596452" cy="5980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10511124" y="104329"/>
            <a:ext cx="1596452" cy="598095"/>
            <a:chOff x="8219061" y="-663575"/>
            <a:chExt cx="1596452" cy="5980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3756295" y="2967335"/>
            <a:ext cx="467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chemeClr val="bg1"/>
                </a:solidFill>
              </a:rPr>
              <a:t>Computer</a:t>
            </a:r>
            <a:r>
              <a:rPr lang="en-IN" baseline="0" dirty="0" smtClean="0">
                <a:solidFill>
                  <a:schemeClr val="bg1"/>
                </a:solidFill>
              </a:rPr>
              <a:t> Algorithm is my most favourite course.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like to study this subject very much.</a:t>
            </a:r>
          </a:p>
          <a:p>
            <a:pPr algn="ctr"/>
            <a:r>
              <a:rPr lang="en-IN" baseline="0" dirty="0" smtClean="0">
                <a:solidFill>
                  <a:schemeClr val="bg1"/>
                </a:solidFill>
              </a:rPr>
              <a:t>I will score A+ grade in this course.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85918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308774" y="6604000"/>
            <a:ext cx="566377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Basics of Algorithms and Mathematics, Analysis of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  <p:sldLayoutId id="2147483694" r:id="rId2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60.png"/><Relationship Id="rId4" Type="http://schemas.openxmlformats.org/officeDocument/2006/relationships/image" Target="../media/image14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2" Type="http://schemas.openxmlformats.org/officeDocument/2006/relationships/image" Target="../media/image1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0.png"/><Relationship Id="rId5" Type="http://schemas.openxmlformats.org/officeDocument/2006/relationships/image" Target="../media/image1500.png"/><Relationship Id="rId10" Type="http://schemas.openxmlformats.org/officeDocument/2006/relationships/image" Target="../media/image155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3" Type="http://schemas.openxmlformats.org/officeDocument/2006/relationships/image" Target="../media/image1570.png"/><Relationship Id="rId7" Type="http://schemas.openxmlformats.org/officeDocument/2006/relationships/image" Target="../media/image1610.png"/><Relationship Id="rId2" Type="http://schemas.openxmlformats.org/officeDocument/2006/relationships/image" Target="../media/image15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0.png"/><Relationship Id="rId5" Type="http://schemas.openxmlformats.org/officeDocument/2006/relationships/image" Target="../media/image1590.png"/><Relationship Id="rId10" Type="http://schemas.openxmlformats.org/officeDocument/2006/relationships/image" Target="../media/image1640.png"/><Relationship Id="rId4" Type="http://schemas.openxmlformats.org/officeDocument/2006/relationships/image" Target="../media/image1580.png"/><Relationship Id="rId9" Type="http://schemas.openxmlformats.org/officeDocument/2006/relationships/image" Target="../media/image163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60.png"/><Relationship Id="rId7" Type="http://schemas.openxmlformats.org/officeDocument/2006/relationships/image" Target="../media/image1700.png"/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1710.png"/><Relationship Id="rId10" Type="http://schemas.openxmlformats.org/officeDocument/2006/relationships/image" Target="../media/image1690.png"/><Relationship Id="rId4" Type="http://schemas.openxmlformats.org/officeDocument/2006/relationships/image" Target="../media/image1670.png"/><Relationship Id="rId9" Type="http://schemas.openxmlformats.org/officeDocument/2006/relationships/image" Target="../media/image17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0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210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482.png"/><Relationship Id="rId7" Type="http://schemas.openxmlformats.org/officeDocument/2006/relationships/image" Target="../media/image511.png"/><Relationship Id="rId2" Type="http://schemas.openxmlformats.org/officeDocument/2006/relationships/image" Target="../media/image8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50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0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0.png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0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0.png"/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1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0.png"/><Relationship Id="rId2" Type="http://schemas.openxmlformats.org/officeDocument/2006/relationships/image" Target="../media/image341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0.png"/><Relationship Id="rId2" Type="http://schemas.openxmlformats.org/officeDocument/2006/relationships/image" Target="../media/image40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1.png"/><Relationship Id="rId4" Type="http://schemas.openxmlformats.org/officeDocument/2006/relationships/image" Target="../media/image42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1.png"/><Relationship Id="rId4" Type="http://schemas.openxmlformats.org/officeDocument/2006/relationships/image" Target="../media/image4900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65.png"/><Relationship Id="rId7" Type="http://schemas.openxmlformats.org/officeDocument/2006/relationships/diagramData" Target="../diagrams/data1.xml"/><Relationship Id="rId2" Type="http://schemas.openxmlformats.org/officeDocument/2006/relationships/image" Target="../media/image6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microsoft.com/office/2007/relationships/diagramDrawing" Target="../diagrams/drawing1.xml"/><Relationship Id="rId5" Type="http://schemas.openxmlformats.org/officeDocument/2006/relationships/image" Target="../media/image6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6.png"/><Relationship Id="rId9" Type="http://schemas.openxmlformats.org/officeDocument/2006/relationships/diagramQuickStyle" Target="../diagrams/quickStyle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0.pn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0.pn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0.png"/><Relationship Id="rId2" Type="http://schemas.openxmlformats.org/officeDocument/2006/relationships/image" Target="../media/image5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00.png"/><Relationship Id="rId5" Type="http://schemas.openxmlformats.org/officeDocument/2006/relationships/image" Target="../media/image5600.png"/><Relationship Id="rId4" Type="http://schemas.openxmlformats.org/officeDocument/2006/relationships/image" Target="../media/image550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0.png"/><Relationship Id="rId2" Type="http://schemas.openxmlformats.org/officeDocument/2006/relationships/image" Target="../media/image58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8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0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0.pn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0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0.png"/><Relationship Id="rId2" Type="http://schemas.openxmlformats.org/officeDocument/2006/relationships/image" Target="../media/image640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.png"/><Relationship Id="rId7" Type="http://schemas.openxmlformats.org/officeDocument/2006/relationships/image" Target="../media/image25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0.png"/><Relationship Id="rId5" Type="http://schemas.openxmlformats.org/officeDocument/2006/relationships/image" Target="../media/image230.png"/><Relationship Id="rId10" Type="http://schemas.openxmlformats.org/officeDocument/2006/relationships/image" Target="../media/image281.png"/><Relationship Id="rId4" Type="http://schemas.openxmlformats.org/officeDocument/2006/relationships/image" Target="../media/image222.png"/><Relationship Id="rId9" Type="http://schemas.openxmlformats.org/officeDocument/2006/relationships/image" Target="../media/image27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1.png"/><Relationship Id="rId4" Type="http://schemas.openxmlformats.org/officeDocument/2006/relationships/image" Target="../media/image3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1.png"/><Relationship Id="rId4" Type="http://schemas.openxmlformats.org/officeDocument/2006/relationships/image" Target="../media/image4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41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143.png"/><Relationship Id="rId9" Type="http://schemas.openxmlformats.org/officeDocument/2006/relationships/image" Target="../media/image4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4.png"/><Relationship Id="rId4" Type="http://schemas.openxmlformats.org/officeDocument/2006/relationships/image" Target="../media/image46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3" Type="http://schemas.openxmlformats.org/officeDocument/2006/relationships/image" Target="../media/image540.png"/><Relationship Id="rId7" Type="http://schemas.openxmlformats.org/officeDocument/2006/relationships/image" Target="../media/image14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50.png"/><Relationship Id="rId9" Type="http://schemas.openxmlformats.org/officeDocument/2006/relationships/image" Target="../media/image5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32.png"/><Relationship Id="rId7" Type="http://schemas.openxmlformats.org/officeDocument/2006/relationships/image" Target="../media/image146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10" Type="http://schemas.openxmlformats.org/officeDocument/2006/relationships/image" Target="../media/image700.png"/><Relationship Id="rId4" Type="http://schemas.openxmlformats.org/officeDocument/2006/relationships/image" Target="../media/image640.png"/><Relationship Id="rId9" Type="http://schemas.openxmlformats.org/officeDocument/2006/relationships/image" Target="../media/image6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7" Type="http://schemas.openxmlformats.org/officeDocument/2006/relationships/image" Target="../media/image95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0.png"/><Relationship Id="rId5" Type="http://schemas.openxmlformats.org/officeDocument/2006/relationships/image" Target="../media/image930.png"/><Relationship Id="rId4" Type="http://schemas.openxmlformats.org/officeDocument/2006/relationships/image" Target="../media/image9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0.png"/><Relationship Id="rId4" Type="http://schemas.openxmlformats.org/officeDocument/2006/relationships/image" Target="../media/image9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1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0.png"/><Relationship Id="rId5" Type="http://schemas.openxmlformats.org/officeDocument/2006/relationships/image" Target="../media/image672.png"/><Relationship Id="rId4" Type="http://schemas.openxmlformats.org/officeDocument/2006/relationships/image" Target="../media/image56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7" Type="http://schemas.openxmlformats.org/officeDocument/2006/relationships/image" Target="../media/image76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1.png"/><Relationship Id="rId5" Type="http://schemas.openxmlformats.org/officeDocument/2006/relationships/image" Target="../media/image821.png"/><Relationship Id="rId4" Type="http://schemas.openxmlformats.org/officeDocument/2006/relationships/image" Target="../media/image81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1.png"/><Relationship Id="rId3" Type="http://schemas.openxmlformats.org/officeDocument/2006/relationships/image" Target="../media/image1201.png"/><Relationship Id="rId7" Type="http://schemas.openxmlformats.org/officeDocument/2006/relationships/image" Target="../media/image1241.png"/><Relationship Id="rId12" Type="http://schemas.openxmlformats.org/officeDocument/2006/relationships/image" Target="../media/image1291.png"/><Relationship Id="rId2" Type="http://schemas.openxmlformats.org/officeDocument/2006/relationships/image" Target="../media/image1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0.png"/><Relationship Id="rId11" Type="http://schemas.openxmlformats.org/officeDocument/2006/relationships/image" Target="../media/image1281.png"/><Relationship Id="rId5" Type="http://schemas.openxmlformats.org/officeDocument/2006/relationships/image" Target="../media/image1220.png"/><Relationship Id="rId10" Type="http://schemas.openxmlformats.org/officeDocument/2006/relationships/image" Target="../media/image1271.png"/><Relationship Id="rId4" Type="http://schemas.openxmlformats.org/officeDocument/2006/relationships/image" Target="../media/image1211.png"/><Relationship Id="rId9" Type="http://schemas.openxmlformats.org/officeDocument/2006/relationships/image" Target="../media/image12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1.png"/><Relationship Id="rId3" Type="http://schemas.openxmlformats.org/officeDocument/2006/relationships/image" Target="../media/image1311.png"/><Relationship Id="rId7" Type="http://schemas.openxmlformats.org/officeDocument/2006/relationships/image" Target="../media/image1351.png"/><Relationship Id="rId2" Type="http://schemas.openxmlformats.org/officeDocument/2006/relationships/image" Target="../media/image1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1.png"/><Relationship Id="rId5" Type="http://schemas.openxmlformats.org/officeDocument/2006/relationships/image" Target="../media/image1331.png"/><Relationship Id="rId10" Type="http://schemas.openxmlformats.org/officeDocument/2006/relationships/image" Target="../media/image1381.png"/><Relationship Id="rId4" Type="http://schemas.openxmlformats.org/officeDocument/2006/relationships/image" Target="../media/image1321.png"/><Relationship Id="rId9" Type="http://schemas.openxmlformats.org/officeDocument/2006/relationships/image" Target="../media/image13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110.png"/><Relationship Id="rId7" Type="http://schemas.openxmlformats.org/officeDocument/2006/relationships/image" Target="../media/image115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0.png"/><Relationship Id="rId5" Type="http://schemas.openxmlformats.org/officeDocument/2006/relationships/image" Target="../media/image1130.png"/><Relationship Id="rId10" Type="http://schemas.openxmlformats.org/officeDocument/2006/relationships/image" Target="../media/image1180.png"/><Relationship Id="rId4" Type="http://schemas.openxmlformats.org/officeDocument/2006/relationships/image" Target="../media/image1120.png"/><Relationship Id="rId9" Type="http://schemas.openxmlformats.org/officeDocument/2006/relationships/image" Target="../media/image117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0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40801"/>
          </a:xfrm>
        </p:spPr>
        <p:txBody>
          <a:bodyPr/>
          <a:lstStyle/>
          <a:p>
            <a:r>
              <a:rPr lang="en-US" sz="4800" b="0" dirty="0" smtClean="0"/>
              <a:t>Unit-1</a:t>
            </a:r>
            <a:r>
              <a:rPr lang="en-US" sz="4800" dirty="0" smtClean="0"/>
              <a:t> 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0" dirty="0"/>
              <a:t>Basics </a:t>
            </a:r>
            <a:r>
              <a:rPr lang="en-US" sz="4800" b="0" dirty="0" smtClean="0"/>
              <a:t>of </a:t>
            </a:r>
            <a:r>
              <a:rPr lang="en-US" sz="4800" dirty="0" smtClean="0"/>
              <a:t>Algorithms </a:t>
            </a:r>
            <a:r>
              <a:rPr lang="en-US" sz="4800" dirty="0"/>
              <a:t>and </a:t>
            </a:r>
            <a:r>
              <a:rPr lang="en-US" sz="4800" dirty="0" smtClean="0"/>
              <a:t>Mathematics, Analysis of Algorithm</a:t>
            </a:r>
            <a:endParaRPr lang="en-US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rupesh.vaishnav@darshan.ac.in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9428037452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Rupesh Vaishnav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24880"/>
            <a:ext cx="4646358" cy="734653"/>
          </a:xfrm>
        </p:spPr>
        <p:txBody>
          <a:bodyPr/>
          <a:lstStyle/>
          <a:p>
            <a:r>
              <a:rPr lang="en-US" sz="2000" b="1" dirty="0" smtClean="0"/>
              <a:t>Design and Analysis of Algorithm (DAA</a:t>
            </a:r>
            <a:r>
              <a:rPr lang="en-US" sz="2000" b="1" dirty="0"/>
              <a:t>)</a:t>
            </a:r>
          </a:p>
          <a:p>
            <a:r>
              <a:rPr lang="en-US" sz="2000" dirty="0"/>
              <a:t>#2101CS401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Multiplication Methods</a:t>
            </a:r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4. Multiplication by divide and conquer</a:t>
            </a:r>
          </a:p>
          <a:p>
            <a:r>
              <a:rPr lang="en-US" sz="2600" dirty="0"/>
              <a:t>Both the multiplicand and the multiplier must have </a:t>
            </a:r>
            <a:r>
              <a:rPr lang="en-US" sz="2600" dirty="0">
                <a:solidFill>
                  <a:srgbClr val="AD1457"/>
                </a:solidFill>
              </a:rPr>
              <a:t>the same number of digits </a:t>
            </a:r>
            <a:r>
              <a:rPr lang="en-US" sz="2600" dirty="0"/>
              <a:t>and this number be a power of 2. </a:t>
            </a:r>
            <a:r>
              <a:rPr lang="en-US" sz="2600" dirty="0" smtClean="0"/>
              <a:t>If </a:t>
            </a:r>
            <a:r>
              <a:rPr lang="en-US" sz="2600" dirty="0"/>
              <a:t>not then it can be done by </a:t>
            </a:r>
            <a:r>
              <a:rPr lang="en-US" sz="2600" dirty="0">
                <a:solidFill>
                  <a:srgbClr val="AD1457"/>
                </a:solidFill>
              </a:rPr>
              <a:t>adding zeros on the left </a:t>
            </a:r>
            <a:r>
              <a:rPr lang="en-US" sz="2600" dirty="0"/>
              <a:t>if necessary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03569"/>
              </p:ext>
            </p:extLst>
          </p:nvPr>
        </p:nvGraphicFramePr>
        <p:xfrm>
          <a:off x="7974512" y="3380874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032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424242"/>
                          </a:solidFill>
                          <a:effectLst/>
                        </a:rPr>
                        <a:t>Multiply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424242"/>
                          </a:solidFill>
                          <a:effectLst/>
                        </a:rPr>
                        <a:t>Shift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rgbClr val="424242"/>
                          </a:solidFill>
                          <a:effectLst/>
                        </a:rPr>
                        <a:t>Result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27884"/>
              </p:ext>
            </p:extLst>
          </p:nvPr>
        </p:nvGraphicFramePr>
        <p:xfrm>
          <a:off x="7974512" y="3840713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032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(09) * (12)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4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241224"/>
              </p:ext>
            </p:extLst>
          </p:nvPr>
        </p:nvGraphicFramePr>
        <p:xfrm>
          <a:off x="7974512" y="4300552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744415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12032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(09) * (34)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2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279449"/>
              </p:ext>
            </p:extLst>
          </p:nvPr>
        </p:nvGraphicFramePr>
        <p:xfrm>
          <a:off x="7974512" y="4760391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032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(81) * (12)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 anchorCtr="1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2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 anchorCtr="1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056787"/>
              </p:ext>
            </p:extLst>
          </p:nvPr>
        </p:nvGraphicFramePr>
        <p:xfrm>
          <a:off x="7974512" y="5220230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0324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(81) * (34)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 anchorCtr="1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0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 anchorCtr="1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11174912" y="3856655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403512" y="3868933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946312" y="3865862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717712" y="3862793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489112" y="3853586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8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260512" y="3850517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0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049230" y="3856550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1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174912" y="4319888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1403512" y="4332166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946312" y="4329095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717712" y="4326026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489112" y="4316819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174912" y="4777088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403512" y="4789366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946312" y="4786295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2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717712" y="4783226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7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489112" y="4774019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9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1174912" y="5228150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5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1403512" y="5240428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946312" y="5237357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C00000"/>
                </a:solidFill>
              </a:rPr>
              <a:t>7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717712" y="5234288"/>
            <a:ext cx="228600" cy="420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2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9765212" y="5761550"/>
            <a:ext cx="18669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879512" y="5884607"/>
            <a:ext cx="1725801" cy="451338"/>
          </a:xfrm>
          <a:prstGeom prst="rect">
            <a:avLst/>
          </a:prstGeom>
          <a:solidFill>
            <a:srgbClr val="DFDFE9"/>
          </a:solidFill>
          <a:ln w="12700">
            <a:solidFill>
              <a:srgbClr val="F48C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000" b="1" dirty="0" smtClean="0">
                <a:solidFill>
                  <a:srgbClr val="424242"/>
                </a:solidFill>
              </a:rPr>
              <a:t>1 2 1 0 5 5 4</a:t>
            </a:r>
            <a:endParaRPr lang="en-US" sz="2000" b="1" dirty="0">
              <a:solidFill>
                <a:srgbClr val="424242"/>
              </a:solidFill>
            </a:endParaRP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73141"/>
              </p:ext>
            </p:extLst>
          </p:nvPr>
        </p:nvGraphicFramePr>
        <p:xfrm>
          <a:off x="7936412" y="2859174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0296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1887304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Multiplier</a:t>
                      </a:r>
                      <a:r>
                        <a:rPr lang="en-US" sz="2000" b="0" baseline="0" dirty="0" smtClean="0">
                          <a:solidFill>
                            <a:srgbClr val="424242"/>
                          </a:solidFill>
                          <a:effectLst/>
                        </a:rPr>
                        <a:t> 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424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1 2 3 4</a:t>
                      </a:r>
                      <a:endParaRPr lang="en-US" sz="2000" b="1" dirty="0">
                        <a:solidFill>
                          <a:srgbClr val="42424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167011"/>
              </p:ext>
            </p:extLst>
          </p:nvPr>
        </p:nvGraphicFramePr>
        <p:xfrm>
          <a:off x="7936412" y="2415030"/>
          <a:ext cx="3657600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56228">
                  <a:extLst>
                    <a:ext uri="{9D8B030D-6E8A-4147-A177-3AD203B41FA5}">
                      <a16:colId xmlns:a16="http://schemas.microsoft.com/office/drawing/2014/main" val="1127431462"/>
                    </a:ext>
                  </a:extLst>
                </a:gridCol>
                <a:gridCol w="1901372">
                  <a:extLst>
                    <a:ext uri="{9D8B030D-6E8A-4147-A177-3AD203B41FA5}">
                      <a16:colId xmlns:a16="http://schemas.microsoft.com/office/drawing/2014/main" val="7985159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smtClean="0">
                          <a:solidFill>
                            <a:srgbClr val="424242"/>
                          </a:solidFill>
                          <a:effectLst/>
                        </a:rPr>
                        <a:t>Multiplicand</a:t>
                      </a:r>
                      <a:endParaRPr lang="en-US" sz="2000" b="0" dirty="0">
                        <a:solidFill>
                          <a:srgbClr val="424242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424242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0 9 8 1 </a:t>
                      </a:r>
                      <a:endParaRPr lang="en-US" sz="2000" b="1" dirty="0">
                        <a:solidFill>
                          <a:srgbClr val="424242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8CA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40161"/>
                  </a:ext>
                </a:extLst>
              </a:tr>
            </a:tbl>
          </a:graphicData>
        </a:graphic>
      </p:graphicFrame>
      <p:cxnSp>
        <p:nvCxnSpPr>
          <p:cNvPr id="73" name="Straight Connector 72"/>
          <p:cNvCxnSpPr/>
          <p:nvPr/>
        </p:nvCxnSpPr>
        <p:spPr>
          <a:xfrm>
            <a:off x="10643799" y="2416146"/>
            <a:ext cx="0" cy="3657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643799" y="2860693"/>
            <a:ext cx="0" cy="36576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/>
          <p:cNvSpPr txBox="1">
            <a:spLocks/>
          </p:cNvSpPr>
          <p:nvPr/>
        </p:nvSpPr>
        <p:spPr>
          <a:xfrm>
            <a:off x="348065" y="2655647"/>
            <a:ext cx="7121538" cy="32289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-396875">
              <a:buFont typeface="+mj-lt"/>
              <a:buAutoNum type="romanLcPeriod"/>
            </a:pPr>
            <a:r>
              <a:rPr lang="en-US" sz="1900" dirty="0" smtClean="0"/>
              <a:t>Multiply </a:t>
            </a:r>
            <a:r>
              <a:rPr lang="en-US" sz="1900" dirty="0"/>
              <a:t>left half </a:t>
            </a:r>
            <a:r>
              <a:rPr lang="en-US" sz="1900" dirty="0" smtClean="0"/>
              <a:t>of the multiplicand by </a:t>
            </a:r>
            <a:r>
              <a:rPr lang="en-US" sz="1900" dirty="0"/>
              <a:t>left half of </a:t>
            </a:r>
            <a:r>
              <a:rPr lang="en-US" sz="1900" dirty="0" smtClean="0"/>
              <a:t>multiplier and shift the result by no. of digits of multiplier </a:t>
            </a:r>
            <a:r>
              <a:rPr lang="en-US" sz="1900" b="1" dirty="0" smtClean="0"/>
              <a:t>i.e. 4.</a:t>
            </a:r>
          </a:p>
          <a:p>
            <a:pPr marL="685800" lvl="1" indent="-396875">
              <a:buFont typeface="+mj-lt"/>
              <a:buAutoNum type="romanLcPeriod"/>
            </a:pPr>
            <a:endParaRPr lang="en-US" sz="1900" dirty="0" smtClean="0"/>
          </a:p>
          <a:p>
            <a:pPr marL="685800" lvl="1" indent="-396875">
              <a:buFont typeface="+mj-lt"/>
              <a:buAutoNum type="romanLcPeriod"/>
            </a:pPr>
            <a:r>
              <a:rPr lang="en-US" sz="1900" dirty="0" smtClean="0"/>
              <a:t>Multiply </a:t>
            </a:r>
            <a:r>
              <a:rPr lang="en-US" sz="1900" dirty="0"/>
              <a:t>left half of </a:t>
            </a:r>
            <a:r>
              <a:rPr lang="en-US" sz="1900" dirty="0" smtClean="0"/>
              <a:t>the multiplicand by </a:t>
            </a:r>
            <a:r>
              <a:rPr lang="en-US" sz="1900" dirty="0"/>
              <a:t>right half </a:t>
            </a:r>
            <a:r>
              <a:rPr lang="en-US" sz="1900" dirty="0" smtClean="0"/>
              <a:t>of the multiplier, shift the result by half the number of digits of multiplier </a:t>
            </a:r>
            <a:r>
              <a:rPr lang="en-US" sz="1900" b="1" dirty="0" smtClean="0"/>
              <a:t>i.e. 2. </a:t>
            </a:r>
          </a:p>
          <a:p>
            <a:pPr marL="685800" lvl="1" indent="-396875">
              <a:buFont typeface="+mj-lt"/>
              <a:buAutoNum type="romanLcPeriod"/>
            </a:pPr>
            <a:endParaRPr lang="en-US" sz="1900" dirty="0" smtClean="0"/>
          </a:p>
          <a:p>
            <a:pPr marL="685800" lvl="1" indent="-396875">
              <a:buFont typeface="+mj-lt"/>
              <a:buAutoNum type="romanLcPeriod"/>
            </a:pPr>
            <a:r>
              <a:rPr lang="en-US" sz="1900" dirty="0" smtClean="0"/>
              <a:t>Multiply </a:t>
            </a:r>
            <a:r>
              <a:rPr lang="en-US" sz="1900" dirty="0"/>
              <a:t>right half of </a:t>
            </a:r>
            <a:r>
              <a:rPr lang="en-US" sz="1900" dirty="0" smtClean="0"/>
              <a:t>the multiplicand by </a:t>
            </a:r>
            <a:r>
              <a:rPr lang="en-US" sz="1900" dirty="0"/>
              <a:t>left half of the multiplier, shift the result by half the number of digits </a:t>
            </a:r>
            <a:r>
              <a:rPr lang="en-US" sz="1900" dirty="0" smtClean="0"/>
              <a:t>of multiplier </a:t>
            </a:r>
            <a:r>
              <a:rPr lang="en-US" sz="1900" b="1" dirty="0" smtClean="0"/>
              <a:t>i.e. 2. </a:t>
            </a:r>
          </a:p>
          <a:p>
            <a:pPr marL="685800" lvl="1" indent="-396875">
              <a:buFont typeface="+mj-lt"/>
              <a:buAutoNum type="romanLcPeriod"/>
            </a:pPr>
            <a:endParaRPr lang="en-US" sz="1900" dirty="0" smtClean="0"/>
          </a:p>
          <a:p>
            <a:pPr marL="685800" lvl="1" indent="-396875">
              <a:buFont typeface="+mj-lt"/>
              <a:buAutoNum type="romanLcPeriod"/>
            </a:pPr>
            <a:r>
              <a:rPr lang="en-US" sz="1900" dirty="0" smtClean="0"/>
              <a:t>Multiply </a:t>
            </a:r>
            <a:r>
              <a:rPr lang="en-US" sz="1900" dirty="0"/>
              <a:t>right half </a:t>
            </a:r>
            <a:r>
              <a:rPr lang="en-US" sz="1900" dirty="0" smtClean="0"/>
              <a:t>of the multiplicand by </a:t>
            </a:r>
            <a:r>
              <a:rPr lang="en-US" sz="1900" dirty="0"/>
              <a:t>right half </a:t>
            </a:r>
            <a:r>
              <a:rPr lang="en-US" sz="1900" dirty="0" smtClean="0"/>
              <a:t>of the multiplier the result is </a:t>
            </a:r>
            <a:r>
              <a:rPr lang="en-US" sz="1900" b="1" dirty="0" smtClean="0"/>
              <a:t>not</a:t>
            </a:r>
            <a:r>
              <a:rPr lang="en-US" sz="1900" dirty="0" smtClean="0"/>
              <a:t> shifted at all.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19674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1 to n-1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← i + 1 to n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A[j] &lt; minx </a:t>
            </a:r>
            <a:r>
              <a:rPr lang="en-IN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j;</a:t>
            </a:r>
          </a:p>
          <a:p>
            <a:pPr marL="2743200" lvl="6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A[j];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minx;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441322" y="2911481"/>
            <a:ext cx="6382872" cy="326725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01501" y="4121461"/>
            <a:ext cx="3749040" cy="118872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809" y="2366427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661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912" y="4384529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377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000" b="1" dirty="0" err="1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 + 1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]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&lt; minx </a:t>
            </a: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416129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Sort in Ascending order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sz="2400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1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45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304799" y="1293039"/>
            <a:ext cx="3108960" cy="381680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7" name="Rounded Rectangle 16"/>
          <p:cNvSpPr/>
          <p:nvPr/>
        </p:nvSpPr>
        <p:spPr>
          <a:xfrm>
            <a:off x="827313" y="2066341"/>
            <a:ext cx="3000103" cy="370709"/>
          </a:xfrm>
          <a:prstGeom prst="round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219200" y="2463175"/>
            <a:ext cx="4191000" cy="74811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16035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2481" y="2118787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4020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481" y="2617984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A[j]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34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53412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56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04218" y="2622677"/>
            <a:ext cx="118436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No Change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81481E-6 L 0.04141 0.05208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06185 0.00069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 animBg="1"/>
      <p:bldP spid="14" grpId="0" animBg="1"/>
      <p:bldP spid="14" grpId="1" animBg="1"/>
      <p:bldP spid="14" grpId="2" animBg="1"/>
      <p:bldP spid="16" grpId="0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/>
      <p:bldP spid="24" grpId="0" animBg="1"/>
      <p:bldP spid="25" grpId="0"/>
      <p:bldP spid="26" grpId="0" animBg="1"/>
      <p:bldP spid="2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894803"/>
            <a:ext cx="5181600" cy="3093154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sz="2000" b="1" dirty="0" err="1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Selection_Sort</a:t>
            </a:r>
            <a:r>
              <a:rPr lang="en-IN" sz="2000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i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n-1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1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; minx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A[i];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spcBef>
                <a:spcPts val="600"/>
              </a:spcBef>
            </a:pP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for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j ←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i + 1 </a:t>
            </a:r>
            <a:r>
              <a:rPr lang="pt-BR" sz="2000" dirty="0">
                <a:latin typeface="Consolas" pitchFamily="49" charset="0"/>
                <a:cs typeface="Consolas" pitchFamily="49" charset="0"/>
              </a:rPr>
              <a:t>to </a:t>
            </a:r>
            <a:r>
              <a:rPr lang="pt-BR" sz="20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do</a:t>
            </a:r>
          </a:p>
          <a:p>
            <a:pPr lvl="2">
              <a:spcBef>
                <a:spcPts val="600"/>
              </a:spcBef>
            </a:pP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if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A[j</a:t>
            </a:r>
            <a:r>
              <a:rPr lang="en-IN" sz="2000" dirty="0">
                <a:latin typeface="Consolas" pitchFamily="49" charset="0"/>
                <a:cs typeface="Consolas" pitchFamily="49" charset="0"/>
              </a:rPr>
              <a:t>]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&lt; minx </a:t>
            </a:r>
            <a:r>
              <a:rPr lang="en-IN" sz="2000" b="1" dirty="0" smtClean="0">
                <a:latin typeface="Consolas" pitchFamily="49" charset="0"/>
                <a:cs typeface="Consolas" pitchFamily="49" charset="0"/>
              </a:rPr>
              <a:t>then</a:t>
            </a:r>
          </a:p>
          <a:p>
            <a:pPr lvl="3">
              <a:spcBef>
                <a:spcPts val="600"/>
              </a:spcBef>
            </a:pP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j ; minx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A[j];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spcBef>
                <a:spcPts val="600"/>
              </a:spcBef>
            </a:pP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A[</a:t>
            </a:r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] </a:t>
            </a:r>
            <a:r>
              <a:rPr lang="pt-BR" sz="2000" b="1" dirty="0">
                <a:latin typeface="Consolas" pitchFamily="49" charset="0"/>
                <a:cs typeface="Consolas" pitchFamily="49" charset="0"/>
              </a:rPr>
              <a:t>←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minx;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4114800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505303" y="914400"/>
            <a:ext cx="0" cy="3200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10163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495800" y="416129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Sort in Ascending order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59633" y="1620596"/>
            <a:ext cx="110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sz="2400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59633" y="2152447"/>
            <a:ext cx="2625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 smtClean="0">
                <a:latin typeface="Consolas" pitchFamily="49" charset="0"/>
                <a:cs typeface="Consolas" pitchFamily="49" charset="0"/>
              </a:rPr>
              <a:t>minj</a:t>
            </a:r>
            <a:r>
              <a:rPr lang="en-IN" sz="2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2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9633" y="2622742"/>
            <a:ext cx="3392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minx </a:t>
            </a:r>
            <a:r>
              <a:rPr lang="pt-BR" sz="2000" b="1" dirty="0" smtClean="0">
                <a:latin typeface="Consolas" pitchFamily="49" charset="0"/>
                <a:cs typeface="Consolas" pitchFamily="49" charset="0"/>
              </a:rPr>
              <a:t>← </a:t>
            </a:r>
            <a:r>
              <a:rPr lang="pt-BR" sz="2000" dirty="0" smtClean="0">
                <a:latin typeface="Consolas" pitchFamily="49" charset="0"/>
                <a:cs typeface="Consolas" pitchFamily="49" charset="0"/>
              </a:rPr>
              <a:t>34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59633" y="3090316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1028" y="108002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101635" y="5291751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1101635" y="4839788"/>
            <a:ext cx="762000" cy="4572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18" name="Rounded Rectangle 17"/>
          <p:cNvSpPr/>
          <p:nvPr/>
        </p:nvSpPr>
        <p:spPr>
          <a:xfrm>
            <a:off x="748935" y="2024743"/>
            <a:ext cx="4293327" cy="1186542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544389" y="48350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32482" y="2631046"/>
            <a:ext cx="548640" cy="40011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032482" y="2144913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87950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032481" y="2631046"/>
            <a:ext cx="548640" cy="4001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59633" y="3624888"/>
            <a:ext cx="1783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A[j]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23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27286" y="3634602"/>
            <a:ext cx="53789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49356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658983" y="3135086"/>
            <a:ext cx="32004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10762" y="3090316"/>
            <a:ext cx="460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28126" y="2153620"/>
            <a:ext cx="3657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7685185" y="4839788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7685185" y="5265626"/>
          <a:ext cx="3810000" cy="39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10733185" y="4845013"/>
            <a:ext cx="749808" cy="438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45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685185" y="4848932"/>
            <a:ext cx="762000" cy="448056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8495381" y="4648938"/>
            <a:ext cx="2976289" cy="14282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61539" y="4239668"/>
            <a:ext cx="1577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</a:t>
            </a:r>
            <a:r>
              <a:rPr lang="en-US" b="1" dirty="0" smtClean="0">
                <a:solidFill>
                  <a:srgbClr val="A71160"/>
                </a:solidFill>
              </a:rPr>
              <a:t>Array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1489166" y="5574267"/>
            <a:ext cx="3043645" cy="27789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24531" y="585512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/>
          </p:nvPr>
        </p:nvGraphicFramePr>
        <p:xfrm>
          <a:off x="4364658" y="6035792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4364658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12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122254" y="6035792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23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50658" y="6033560"/>
            <a:ext cx="79952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34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650658" y="6032939"/>
            <a:ext cx="817140" cy="4629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56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650509" y="6034650"/>
            <a:ext cx="758952" cy="459485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45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424057" y="6035792"/>
            <a:ext cx="758952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56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9850" y="6033558"/>
            <a:ext cx="762000" cy="457200"/>
          </a:xfrm>
          <a:prstGeom prst="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34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44435" y="3220823"/>
            <a:ext cx="2516776" cy="748110"/>
          </a:xfrm>
          <a:prstGeom prst="roundRect">
            <a:avLst/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6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0.06223 0.0006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4" grpId="0" animBg="1"/>
      <p:bldP spid="25" grpId="0"/>
      <p:bldP spid="26" grpId="0" animBg="1"/>
      <p:bldP spid="28" grpId="0"/>
      <p:bldP spid="29" grpId="0"/>
      <p:bldP spid="30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40" grpId="0" animBg="1"/>
      <p:bldP spid="41" grpId="0" animBg="1"/>
      <p:bldP spid="42" grpId="0" animBg="1"/>
      <p:bldP spid="44" grpId="0" animBg="1"/>
      <p:bldP spid="45" grpId="0" animBg="1"/>
      <p:bldP spid="46" grpId="0" animBg="1"/>
      <p:bldP spid="43" grpId="0" animBg="1"/>
      <p:bldP spid="47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Selection Sort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2"/>
            <a:ext cx="10020300" cy="57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80881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938353" y="22860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38353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 :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056881" y="2976264"/>
          <a:ext cx="521547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40029" y="25146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056881" y="3509665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938353" y="40386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8353" y="40386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2</a:t>
            </a:r>
            <a:r>
              <a:rPr lang="en-IN" b="1" dirty="0" smtClean="0"/>
              <a:t> 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476" y="4632992"/>
                <a:ext cx="142058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1669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00353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41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746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080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14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3748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08289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07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2241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180016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7746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33080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8414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43748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908289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400" dirty="0" smtClean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290" y="5018748"/>
                <a:ext cx="3631475" cy="1200329"/>
              </a:xfrm>
              <a:prstGeom prst="rect">
                <a:avLst/>
              </a:prstGeom>
              <a:blipFill>
                <a:blip r:embed="rId3"/>
                <a:stretch>
                  <a:fillRect l="-2689" t="-4061" b="-6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>
            <a:off x="1431162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chemeClr val="accent5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53473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453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7276" y="4632992"/>
                <a:ext cx="2180404" cy="369332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166953" y="5002324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1679990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2239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27729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33063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38339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4367353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4906516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2" name="Oval 41"/>
          <p:cNvSpPr/>
          <p:nvPr/>
        </p:nvSpPr>
        <p:spPr>
          <a:xfrm>
            <a:off x="1243153" y="5006789"/>
            <a:ext cx="375237" cy="408803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10" y="4501172"/>
                <a:ext cx="533400" cy="381000"/>
              </a:xfrm>
              <a:prstGeom prst="rect">
                <a:avLst/>
              </a:prstGeom>
              <a:blipFill>
                <a:blip r:embed="rId5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/>
          <p:cNvSpPr/>
          <p:nvPr/>
        </p:nvSpPr>
        <p:spPr>
          <a:xfrm>
            <a:off x="6780992" y="4622940"/>
            <a:ext cx="643226" cy="389435"/>
          </a:xfrm>
          <a:prstGeom prst="round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6780992" y="4953000"/>
            <a:ext cx="64322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175661" y="4948646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2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4258 -0.00023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3" grpId="0" animBg="1"/>
      <p:bldP spid="34" grpId="0"/>
      <p:bldP spid="34" grpId="1"/>
      <p:bldP spid="35" grpId="0"/>
      <p:bldP spid="35" grpId="1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2" grpId="1" animBg="1"/>
      <p:bldP spid="44" grpId="0"/>
      <p:bldP spid="44" grpId="1"/>
      <p:bldP spid="45" grpId="0" animBg="1"/>
      <p:bldP spid="4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</a:t>
            </a:r>
            <a:r>
              <a:rPr lang="en-US" dirty="0"/>
              <a:t>– Example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4</a:t>
            </a:r>
            <a:r>
              <a:rPr lang="en-IN" b="1" dirty="0" smtClean="0"/>
              <a:t>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3988521"/>
                <a:ext cx="158690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170" y="4372438"/>
                <a:ext cx="3775167" cy="1015663"/>
              </a:xfrm>
              <a:prstGeom prst="rect">
                <a:avLst/>
              </a:prstGeom>
              <a:blipFill>
                <a:blip r:embed="rId3"/>
                <a:stretch>
                  <a:fillRect l="-1777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983" y="3988521"/>
                <a:ext cx="2133600" cy="369332"/>
              </a:xfrm>
              <a:prstGeom prst="rect">
                <a:avLst/>
              </a:prstGeom>
              <a:blipFill>
                <a:blip r:embed="rId4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770" y="1603735"/>
                <a:ext cx="15584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6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8" name="Rectangle 97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99" name="Rectangle 98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3" name="Rectangle 102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4" name="Rectangle 103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113" name="Rectangle 112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2" name="Rectangle 121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3" name="Rectangle 122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5" name="Rectangle 124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6" name="Rectangle 125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7" name="Rectangle 126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8" name="Rectangle 127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101221" y="3135868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No Shift will take place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127764" y="1970830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132" name="TextBox 131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135" name="TextBox 134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137" name="TextBox 136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138" name="Oval 137"/>
          <p:cNvSpPr/>
          <p:nvPr/>
        </p:nvSpPr>
        <p:spPr>
          <a:xfrm>
            <a:off x="1700619" y="1964185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2244403" y="5002720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697704" y="5010233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114229" y="4998816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-5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143" name="Rounded Rectangle 142"/>
          <p:cNvSpPr/>
          <p:nvPr/>
        </p:nvSpPr>
        <p:spPr>
          <a:xfrm>
            <a:off x="6989836" y="3988521"/>
            <a:ext cx="819186" cy="389435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7012583" y="4330332"/>
            <a:ext cx="824901" cy="291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303" y="4525486"/>
                <a:ext cx="533400" cy="381000"/>
              </a:xfrm>
              <a:prstGeom prst="rect">
                <a:avLst/>
              </a:prstGeom>
              <a:blipFill>
                <a:blip r:embed="rId8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19" y="1432649"/>
                <a:ext cx="533400" cy="381000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7" name="Straight Connector 146"/>
          <p:cNvCxnSpPr/>
          <p:nvPr/>
        </p:nvCxnSpPr>
        <p:spPr>
          <a:xfrm>
            <a:off x="7051770" y="1933878"/>
            <a:ext cx="6685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78" y="4507006"/>
                <a:ext cx="533400" cy="381000"/>
              </a:xfrm>
              <a:prstGeom prst="rect">
                <a:avLst/>
              </a:prstGeom>
              <a:blipFill>
                <a:blip r:embed="rId10"/>
                <a:stretch>
                  <a:fillRect b="-12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Freeform 148"/>
          <p:cNvSpPr/>
          <p:nvPr/>
        </p:nvSpPr>
        <p:spPr>
          <a:xfrm>
            <a:off x="24850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>
            <a:off x="2207362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51" name="Freeform 150"/>
          <p:cNvSpPr/>
          <p:nvPr/>
        </p:nvSpPr>
        <p:spPr>
          <a:xfrm>
            <a:off x="1951651" y="5844989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1673962" y="5986646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153" name="Freeform 152"/>
          <p:cNvSpPr/>
          <p:nvPr/>
        </p:nvSpPr>
        <p:spPr>
          <a:xfrm>
            <a:off x="1378910" y="5737411"/>
            <a:ext cx="512862" cy="18185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>
            <a:off x="1101221" y="58790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9" name="Oval 78"/>
          <p:cNvSpPr/>
          <p:nvPr/>
        </p:nvSpPr>
        <p:spPr>
          <a:xfrm>
            <a:off x="1144710" y="4992816"/>
            <a:ext cx="457200" cy="4688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"/>
                            </p:stCondLst>
                            <p:childTnLst>
                              <p:par>
                                <p:cTn id="2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9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500"/>
                            </p:stCondLst>
                            <p:childTnLst>
                              <p:par>
                                <p:cTn id="2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7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427 0.00023 " pathEditMode="relative" rAng="0" ptsTypes="AA">
                                      <p:cBhvr>
                                        <p:cTn id="265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48148E-6 L -0.04218 0.00185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9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500"/>
                            </p:stCondLst>
                            <p:childTnLst>
                              <p:par>
                                <p:cTn id="2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375 -7.40741E-7 " pathEditMode="relative" rAng="0" ptsTypes="AA">
                                      <p:cBhvr>
                                        <p:cTn id="296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93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500"/>
                            </p:stCondLst>
                            <p:childTnLst>
                              <p:par>
                                <p:cTn id="3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4427 0.0007 " pathEditMode="relative" rAng="0" ptsTypes="AA">
                                      <p:cBhvr>
                                        <p:cTn id="32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50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2" grpId="1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5" grpId="1"/>
      <p:bldP spid="106" grpId="0"/>
      <p:bldP spid="106" grpId="1"/>
      <p:bldP spid="107" grpId="0"/>
      <p:bldP spid="107" grpId="1"/>
      <p:bldP spid="108" grpId="0"/>
      <p:bldP spid="108" grpId="1"/>
      <p:bldP spid="109" grpId="0"/>
      <p:bldP spid="110" grpId="0"/>
      <p:bldP spid="111" grpId="0"/>
      <p:bldP spid="112" grpId="0"/>
      <p:bldP spid="113" grpId="0" animBg="1"/>
      <p:bldP spid="114" grpId="0" animBg="1"/>
      <p:bldP spid="115" grpId="0" animBg="1"/>
      <p:bldP spid="115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2" grpId="0"/>
      <p:bldP spid="143" grpId="0" animBg="1"/>
      <p:bldP spid="145" grpId="0" animBg="1"/>
      <p:bldP spid="145" grpId="1" animBg="1"/>
      <p:bldP spid="145" grpId="2" animBg="1"/>
      <p:bldP spid="146" grpId="0" animBg="1"/>
      <p:bldP spid="146" grpId="1" animBg="1"/>
      <p:bldP spid="148" grpId="0" animBg="1"/>
      <p:bldP spid="149" grpId="0" animBg="1"/>
      <p:bldP spid="149" grpId="1" animBg="1"/>
      <p:bldP spid="150" grpId="0"/>
      <p:bldP spid="150" grpId="1"/>
      <p:bldP spid="151" grpId="0" animBg="1"/>
      <p:bldP spid="151" grpId="1" animBg="1"/>
      <p:bldP spid="152" grpId="0"/>
      <p:bldP spid="152" grpId="1"/>
      <p:bldP spid="153" grpId="0" animBg="1"/>
      <p:bldP spid="153" grpId="1" animBg="1"/>
      <p:bldP spid="154" grpId="0"/>
      <p:bldP spid="154" grpId="1"/>
      <p:bldP spid="79" grpId="0" animBg="1"/>
      <p:bldP spid="79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– Example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322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65668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06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400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734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068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402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73604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73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2306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232268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28400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33734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9068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44402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973604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Freeform 28"/>
          <p:cNvSpPr/>
          <p:nvPr/>
        </p:nvSpPr>
        <p:spPr>
          <a:xfrm>
            <a:off x="3583678" y="5844988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213468" y="6027840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2268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17714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2304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8382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3371631" y="5006789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8992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4432668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97183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39" name="Rectangle 38"/>
          <p:cNvSpPr/>
          <p:nvPr/>
        </p:nvSpPr>
        <p:spPr>
          <a:xfrm>
            <a:off x="12322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65668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6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8400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734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9068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402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973604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73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8" name="Rectangle 47"/>
          <p:cNvSpPr/>
          <p:nvPr/>
        </p:nvSpPr>
        <p:spPr>
          <a:xfrm>
            <a:off x="2306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1232268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28400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33734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9068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44402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973604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227471" y="3052369"/>
            <a:ext cx="298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No Shift will take place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2268" y="195776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7714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2304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28382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33716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38992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432668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971831" y="1962233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4" name="Oval 63"/>
          <p:cNvSpPr/>
          <p:nvPr/>
        </p:nvSpPr>
        <p:spPr>
          <a:xfrm>
            <a:off x="2882968" y="1951121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410617" y="5010233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890510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337168" y="5007232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7043061" y="4003460"/>
            <a:ext cx="716472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814185" y="5011684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319668" y="5006788"/>
            <a:ext cx="52763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2</a:t>
            </a:r>
            <a:endParaRPr lang="en-US" sz="2400" b="1" dirty="0">
              <a:solidFill>
                <a:srgbClr val="C0000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029999" y="4310268"/>
            <a:ext cx="7164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468" y="1461828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Connector 72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404" y="4472102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604" y="4442937"/>
                <a:ext cx="533400" cy="38100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/>
          <p:cNvSpPr/>
          <p:nvPr/>
        </p:nvSpPr>
        <p:spPr>
          <a:xfrm>
            <a:off x="30761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2705929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8" name="Freeform 77"/>
          <p:cNvSpPr/>
          <p:nvPr/>
        </p:nvSpPr>
        <p:spPr>
          <a:xfrm>
            <a:off x="2542739" y="5848616"/>
            <a:ext cx="594530" cy="1431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172529" y="6031468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 :</a:t>
            </a:r>
            <a:endParaRPr lang="en-US" b="1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25782" y="3736761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 :</a:t>
            </a:r>
            <a:endParaRPr lang="en-US" b="1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3975459"/>
                <a:ext cx="158690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4450816"/>
                <a:ext cx="3775167" cy="1015663"/>
              </a:xfrm>
              <a:prstGeom prst="rect">
                <a:avLst/>
              </a:prstGeom>
              <a:blipFill>
                <a:blip r:embed="rId6"/>
                <a:stretch>
                  <a:fillRect l="-1616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3975459"/>
                <a:ext cx="2133600" cy="369332"/>
              </a:xfrm>
              <a:prstGeom prst="rect">
                <a:avLst/>
              </a:prstGeom>
              <a:blipFill>
                <a:blip r:embed="rId7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1987652"/>
                <a:ext cx="3762103" cy="1015663"/>
              </a:xfrm>
              <a:prstGeom prst="rect">
                <a:avLst/>
              </a:prstGeom>
              <a:blipFill>
                <a:blip r:embed="rId9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7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500"/>
                            </p:stCondLst>
                            <p:childTnLst>
                              <p:par>
                                <p:cTn id="2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62 0.00023 " pathEditMode="relative" rAng="0" ptsTypes="AA">
                                      <p:cBhvr>
                                        <p:cTn id="26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0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11111E-6 L -0.03933 0.00208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000"/>
                            </p:stCondLst>
                            <p:childTnLst>
                              <p:par>
                                <p:cTn id="27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75 -7.40741E-7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200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0.04375 4.44444E-6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-0.04232 0.00278 " pathEditMode="relative" rAng="0" ptsTypes="AA">
                                      <p:cBhvr>
                                        <p:cTn id="331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5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/>
      <p:bldP spid="30" grpId="1"/>
      <p:bldP spid="31" grpId="0"/>
      <p:bldP spid="32" grpId="0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9" grpId="0" animBg="1"/>
      <p:bldP spid="69" grpId="1" animBg="1"/>
      <p:bldP spid="70" grpId="0"/>
      <p:bldP spid="72" grpId="0" animBg="1"/>
      <p:bldP spid="72" grpId="1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7" grpId="0"/>
      <p:bldP spid="77" grpId="1"/>
      <p:bldP spid="78" grpId="0" animBg="1"/>
      <p:bldP spid="78" grpId="1" animBg="1"/>
      <p:bldP spid="79" grpId="0"/>
      <p:bldP spid="79" grpId="1"/>
      <p:bldP spid="81" grpId="0" animBg="1"/>
      <p:bldP spid="83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Insertion Sort – Example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736761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736761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8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147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48101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89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224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558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892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226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56037" y="546398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655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2189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1114701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27224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32558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7892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43226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856037" y="4953000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30" name="Freeform 29"/>
          <p:cNvSpPr/>
          <p:nvPr/>
        </p:nvSpPr>
        <p:spPr>
          <a:xfrm>
            <a:off x="4552665" y="5836435"/>
            <a:ext cx="553891" cy="1711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76517" y="6087071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14701" y="5002324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6538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187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27206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36" name="TextBox 35"/>
          <p:cNvSpPr txBox="1"/>
          <p:nvPr/>
        </p:nvSpPr>
        <p:spPr>
          <a:xfrm>
            <a:off x="32540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>
            <a:off x="37817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4315101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4854264" y="5006789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40" name="Rectangle 39"/>
          <p:cNvSpPr/>
          <p:nvPr/>
        </p:nvSpPr>
        <p:spPr>
          <a:xfrm>
            <a:off x="11147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648101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189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224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558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7892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226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856037" y="241943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655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2189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0" name="Rectangle 49"/>
          <p:cNvSpPr/>
          <p:nvPr/>
        </p:nvSpPr>
        <p:spPr>
          <a:xfrm>
            <a:off x="1114701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1" name="Rectangle 50"/>
          <p:cNvSpPr/>
          <p:nvPr/>
        </p:nvSpPr>
        <p:spPr>
          <a:xfrm>
            <a:off x="27224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2558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37892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3226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4856037" y="1908444"/>
            <a:ext cx="533400" cy="563851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114701" y="1957768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-5</a:t>
            </a:r>
            <a:endParaRPr lang="en-US" sz="2400" dirty="0"/>
          </a:p>
        </p:txBody>
      </p:sp>
      <p:sp>
        <p:nvSpPr>
          <p:cNvPr id="57" name="TextBox 56"/>
          <p:cNvSpPr txBox="1"/>
          <p:nvPr/>
        </p:nvSpPr>
        <p:spPr>
          <a:xfrm>
            <a:off x="16538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58" name="TextBox 57"/>
          <p:cNvSpPr txBox="1"/>
          <p:nvPr/>
        </p:nvSpPr>
        <p:spPr>
          <a:xfrm>
            <a:off x="2187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2</a:t>
            </a:r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27206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5</a:t>
            </a:r>
            <a:endParaRPr lang="en-US" sz="2400" dirty="0"/>
          </a:p>
        </p:txBody>
      </p:sp>
      <p:sp>
        <p:nvSpPr>
          <p:cNvPr id="60" name="TextBox 59"/>
          <p:cNvSpPr txBox="1"/>
          <p:nvPr/>
        </p:nvSpPr>
        <p:spPr>
          <a:xfrm>
            <a:off x="32540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1" name="TextBox 60"/>
          <p:cNvSpPr txBox="1"/>
          <p:nvPr/>
        </p:nvSpPr>
        <p:spPr>
          <a:xfrm>
            <a:off x="37817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16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>
            <a:off x="4315101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12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4854264" y="1962233"/>
            <a:ext cx="52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4" name="Oval 63"/>
          <p:cNvSpPr/>
          <p:nvPr/>
        </p:nvSpPr>
        <p:spPr>
          <a:xfrm>
            <a:off x="3827337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54087" y="5000955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000900" y="4038775"/>
            <a:ext cx="805673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830739" y="4991100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7020121" y="4323987"/>
            <a:ext cx="7315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3293050" y="1957409"/>
            <a:ext cx="457200" cy="468868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980929" y="1640560"/>
            <a:ext cx="830057" cy="331232"/>
          </a:xfrm>
          <a:prstGeom prst="roundRect">
            <a:avLst/>
          </a:prstGeom>
          <a:solidFill>
            <a:srgbClr val="ED524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4038509" y="2838508"/>
            <a:ext cx="581392" cy="181492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687867" y="3058477"/>
            <a:ext cx="1269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Shift down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806526" y="1959429"/>
            <a:ext cx="49115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12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 flipH="1">
            <a:off x="4323805" y="4990014"/>
            <a:ext cx="494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14</a:t>
            </a:r>
            <a:endParaRPr lang="en-US" sz="24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617" y="1437010"/>
                <a:ext cx="533400" cy="381000"/>
              </a:xfrm>
              <a:prstGeom prst="rect">
                <a:avLst/>
              </a:prstGeom>
              <a:blipFill>
                <a:blip r:embed="rId2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301" y="4492556"/>
                <a:ext cx="533400" cy="381000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/>
          <p:nvPr/>
        </p:nvCxnSpPr>
        <p:spPr>
          <a:xfrm>
            <a:off x="6990810" y="1920814"/>
            <a:ext cx="77922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437753"/>
                <a:ext cx="3775167" cy="1015663"/>
              </a:xfrm>
              <a:prstGeom prst="rect">
                <a:avLst/>
              </a:prstGeom>
              <a:blipFill>
                <a:blip r:embed="rId4"/>
                <a:stretch>
                  <a:fillRect l="-1777" t="-3593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409" y="1603735"/>
                <a:ext cx="15584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0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A71160"/>
                    </a:solidFill>
                  </a:rPr>
                  <a:t> </a:t>
                </a:r>
                <a:r>
                  <a:rPr lang="en-US" sz="20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0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2423" y="2026841"/>
                <a:ext cx="3762103" cy="1015663"/>
              </a:xfrm>
              <a:prstGeom prst="rect">
                <a:avLst/>
              </a:prstGeom>
              <a:blipFill>
                <a:blip r:embed="rId8"/>
                <a:stretch>
                  <a:fillRect l="-1621" t="-2994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ounded Rectangle 77"/>
          <p:cNvSpPr/>
          <p:nvPr/>
        </p:nvSpPr>
        <p:spPr>
          <a:xfrm>
            <a:off x="7149205" y="2048739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970" y="1603735"/>
                <a:ext cx="2180749" cy="369332"/>
              </a:xfrm>
              <a:prstGeom prst="rect">
                <a:avLst/>
              </a:prstGeom>
              <a:blipFill>
                <a:blip r:embed="rId9"/>
                <a:stretch>
                  <a:fillRect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ounded Rectangle 78"/>
          <p:cNvSpPr/>
          <p:nvPr/>
        </p:nvSpPr>
        <p:spPr>
          <a:xfrm>
            <a:off x="7110021" y="4454435"/>
            <a:ext cx="941056" cy="357663"/>
          </a:xfrm>
          <a:prstGeom prst="round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346" y="4001584"/>
                <a:ext cx="158690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noFill/>
              <a:ln>
                <a:solidFill>
                  <a:schemeClr val="accent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err="1" smtClean="0"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–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3033" y="4001584"/>
                <a:ext cx="2133600" cy="369332"/>
              </a:xfrm>
              <a:prstGeom prst="rect">
                <a:avLst/>
              </a:prstGeom>
              <a:blipFill>
                <a:blip r:embed="rId11"/>
                <a:stretch>
                  <a:fillRect l="-284" b="-11111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5564777" y="6008914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8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04531 0.0002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0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5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-0.04427 0.00092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00"/>
                            </p:stCondLst>
                            <p:childTnLst>
                              <p:par>
                                <p:cTn id="25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25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500"/>
                            </p:stCondLst>
                            <p:childTnLst>
                              <p:par>
                                <p:cTn id="2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000"/>
                            </p:stCondLst>
                            <p:childTnLst>
                              <p:par>
                                <p:cTn id="2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0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000"/>
                            </p:stCondLst>
                            <p:childTnLst>
                              <p:par>
                                <p:cTn id="2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4453 0.00208 " pathEditMode="relative" rAng="0" ptsTypes="AA">
                                      <p:cBhvr>
                                        <p:cTn id="3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0.04883 0.00278 " pathEditMode="relative" rAng="0" ptsTypes="AA">
                                      <p:cBhvr>
                                        <p:cTn id="31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2000"/>
                            </p:stCondLst>
                            <p:childTnLst>
                              <p:par>
                                <p:cTn id="3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1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/>
      <p:bldP spid="31" grpId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8" grpId="1"/>
      <p:bldP spid="39" grpId="0"/>
      <p:bldP spid="39" grpId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/>
      <p:bldP spid="58" grpId="0"/>
      <p:bldP spid="59" grpId="0"/>
      <p:bldP spid="60" grpId="0"/>
      <p:bldP spid="61" grpId="0"/>
      <p:bldP spid="61" grpId="1"/>
      <p:bldP spid="62" grpId="0"/>
      <p:bldP spid="62" grpId="1"/>
      <p:bldP spid="63" grpId="0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70" grpId="0" animBg="1"/>
      <p:bldP spid="70" grpId="1" animBg="1"/>
      <p:bldP spid="71" grpId="0" animBg="1"/>
      <p:bldP spid="72" grpId="0" animBg="1"/>
      <p:bldP spid="72" grpId="1" animBg="1"/>
      <p:bldP spid="73" grpId="0"/>
      <p:bldP spid="73" grpId="1"/>
      <p:bldP spid="74" grpId="0"/>
      <p:bldP spid="75" grpId="0"/>
      <p:bldP spid="76" grpId="0" animBg="1"/>
      <p:bldP spid="76" grpId="1" animBg="1"/>
      <p:bldP spid="76" grpId="2" animBg="1"/>
      <p:bldP spid="77" grpId="0" animBg="1"/>
      <p:bldP spid="77" grpId="1" animBg="1"/>
      <p:bldP spid="90" grpId="0" animBg="1"/>
      <p:bldP spid="81" grpId="0" animBg="1"/>
      <p:bldP spid="82" grpId="0" animBg="1"/>
      <p:bldP spid="78" grpId="0" animBg="1"/>
      <p:bldP spid="83" grpId="0" animBg="1"/>
      <p:bldP spid="79" grpId="0" animBg="1"/>
      <p:bldP spid="87" grpId="0" animBg="1"/>
      <p:bldP spid="89" grpId="0" animBg="1"/>
      <p:bldP spid="8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2 to n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x;</a:t>
            </a: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37359" y="4121461"/>
            <a:ext cx="2890221" cy="8229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6952" y="4266963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47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Insertion Sort Algorithm – Best Case Analysis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IN" b="1" dirty="0" smtClean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Insertion_Sort</a:t>
            </a:r>
            <a:r>
              <a:rPr lang="en-IN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(T[1,…,n])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← 2 to n </a:t>
            </a:r>
            <a:r>
              <a:rPr lang="pt-BR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T[</a:t>
            </a:r>
            <a:r>
              <a:rPr lang="en-IN" sz="2400" dirty="0" err="1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i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];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j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←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i – 1;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 </a:t>
            </a:r>
            <a:endParaRPr lang="en-IN" sz="2400" dirty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914400" lvl="2" indent="0">
              <a:spcBef>
                <a:spcPts val="600"/>
              </a:spcBef>
              <a:buNone/>
            </a:pP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while 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x &lt; T[j]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and</a:t>
            </a:r>
            <a:r>
              <a:rPr lang="pt-BR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&gt; 0 </a:t>
            </a:r>
            <a:r>
              <a:rPr lang="pt-BR" sz="2400" b="1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 T[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j];</a:t>
            </a:r>
          </a:p>
          <a:p>
            <a:pPr marL="1828800" lvl="4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j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j – 1;</a:t>
            </a:r>
          </a:p>
          <a:p>
            <a:pPr marL="914400" lvl="2" indent="0">
              <a:spcBef>
                <a:spcPts val="600"/>
              </a:spcBef>
              <a:buNone/>
            </a:pP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T[j+1] </a:t>
            </a:r>
            <a:r>
              <a:rPr lang="en-IN" sz="2400" dirty="0">
                <a:solidFill>
                  <a:srgbClr val="FBD9EB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Consolas" pitchFamily="49" charset="0"/>
              </a:rPr>
              <a:t>←</a:t>
            </a:r>
            <a:r>
              <a:rPr lang="en-IN" sz="2400" dirty="0">
                <a:solidFill>
                  <a:srgbClr val="FBD9EB"/>
                </a:solidFill>
                <a:latin typeface="Consolas" pitchFamily="49" charset="0"/>
                <a:cs typeface="Consolas" pitchFamily="49" charset="0"/>
              </a:rPr>
              <a:t> x;</a:t>
            </a:r>
            <a:endParaRPr lang="en-IN" b="1" dirty="0" smtClean="0">
              <a:solidFill>
                <a:srgbClr val="FBD9EB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23757" y="2898417"/>
            <a:ext cx="5828849" cy="2651760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142309" y="3690386"/>
            <a:ext cx="1397726" cy="411350"/>
          </a:xfrm>
          <a:prstGeom prst="round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67176" y="2267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467176" y="2648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8467176" y="3029680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59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8467176" y="1505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7176" y="1886680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64052" y="188108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x=23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780706" y="2266588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T[j]=23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780706" y="265209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T[j]=34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0706" y="3037597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T[j]=45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8025" y="188108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58025" y="2266588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53939" y="2652093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=4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53939" y="3037597"/>
            <a:ext cx="607859" cy="365760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IN" sz="2000" dirty="0" err="1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=5</a:t>
            </a:r>
            <a:endParaRPr lang="en-US" sz="2000" dirty="0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30935" y="1001486"/>
            <a:ext cx="920445" cy="369332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Pass 1 :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780706" y="1881083"/>
            <a:ext cx="118872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T[j]=12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764052" y="2266588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x=34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64052" y="2652093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x=45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4052" y="3037597"/>
            <a:ext cx="914400" cy="365760"/>
          </a:xfrm>
          <a:prstGeom prst="rect">
            <a:avLst/>
          </a:prstGeom>
          <a:noFill/>
          <a:ln w="9525"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 smtClean="0">
                <a:solidFill>
                  <a:srgbClr val="FCE0E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x=59</a:t>
            </a:r>
            <a:endParaRPr lang="en-US" sz="2000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330" y="2666872"/>
                <a:ext cx="762000" cy="457200"/>
              </a:xfrm>
              <a:prstGeom prst="wedgeRoundRectCallout">
                <a:avLst>
                  <a:gd name="adj1" fmla="val -73975"/>
                  <a:gd name="adj2" fmla="val 34885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63842" y="3662344"/>
                <a:ext cx="4088675" cy="1986506"/>
              </a:xfrm>
              <a:prstGeom prst="rect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algn="just"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FBD9EB"/>
                    </a:solidFill>
                  </a:rPr>
                  <a:t>The best case time complexity of Insertion 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lang="en-US" sz="2400" i="1" dirty="0" smtClean="0">
                  <a:solidFill>
                    <a:srgbClr val="FBD9EB"/>
                  </a:solidFill>
                </a:endParaRPr>
              </a:p>
              <a:p>
                <a:pPr algn="just">
                  <a:buClr>
                    <a:schemeClr val="tx1"/>
                  </a:buClr>
                </a:pPr>
                <a:r>
                  <a:rPr lang="en-US" sz="2400" dirty="0" smtClean="0">
                    <a:solidFill>
                      <a:srgbClr val="FBD9EB"/>
                    </a:solidFill>
                  </a:rPr>
                  <a:t>The average and worst case time complexity </a:t>
                </a:r>
                <a:r>
                  <a:rPr lang="en-US" sz="2400" smtClean="0">
                    <a:solidFill>
                      <a:srgbClr val="FBD9EB"/>
                    </a:solidFill>
                  </a:rPr>
                  <a:t>of Insertion </a:t>
                </a:r>
                <a:r>
                  <a:rPr lang="en-US" sz="2400" dirty="0" smtClean="0">
                    <a:solidFill>
                      <a:srgbClr val="FBD9EB"/>
                    </a:solidFill>
                  </a:rPr>
                  <a:t>sort is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842" y="3662344"/>
                <a:ext cx="4088675" cy="1986506"/>
              </a:xfrm>
              <a:prstGeom prst="rect">
                <a:avLst/>
              </a:prstGeom>
              <a:blipFill>
                <a:blip r:embed="rId3"/>
                <a:stretch>
                  <a:fillRect l="-2080" t="-1829" r="-2080" b="-4878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9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7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9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>
                <a:latin typeface="+mj-lt"/>
              </a:rPr>
              <a:t>Multiply following values using divide and conquer method.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4567×6543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31415975×8182818</a:t>
            </a:r>
          </a:p>
        </p:txBody>
      </p:sp>
    </p:spTree>
    <p:extLst>
      <p:ext uri="{BB962C8B-B14F-4D97-AF65-F5344CB8AC3E}">
        <p14:creationId xmlns:p14="http://schemas.microsoft.com/office/powerpoint/2010/main" val="125997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Insertion Sort</a:t>
            </a:r>
            <a:endParaRPr lang="en-IN" dirty="0"/>
          </a:p>
        </p:txBody>
      </p:sp>
      <p:pic>
        <p:nvPicPr>
          <p:cNvPr id="1026" name="Picture 2" descr="Lightbo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/>
          <a:stretch/>
        </p:blipFill>
        <p:spPr bwMode="auto">
          <a:xfrm>
            <a:off x="269875" y="952500"/>
            <a:ext cx="5826125" cy="53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84473" y="2635654"/>
                <a:ext cx="3762103" cy="1200329"/>
              </a:xfrm>
              <a:prstGeom prst="rect">
                <a:avLst/>
              </a:prstGeom>
              <a:solidFill>
                <a:srgbClr val="FCE0EE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24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A71160"/>
                    </a:solidFill>
                  </a:rPr>
                  <a:t> </a:t>
                </a:r>
                <a:r>
                  <a:rPr lang="en-US" sz="2400" dirty="0">
                    <a:solidFill>
                      <a:srgbClr val="A7116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do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−−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473" y="2635654"/>
                <a:ext cx="3762103" cy="1200329"/>
              </a:xfrm>
              <a:prstGeom prst="rect">
                <a:avLst/>
              </a:prstGeom>
              <a:blipFill>
                <a:blip r:embed="rId3"/>
                <a:stretch>
                  <a:fillRect l="-2593" t="-4061" b="-659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3678" y="1548882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75258" y="1701282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75258" y="2231830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75258" y="2635654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275258" y="3433619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75258" y="4089070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75258" y="4698668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75258" y="5341679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267478" y="5844613"/>
            <a:ext cx="5828522" cy="578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6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&amp; Heap Sort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7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heap data structure is a binary tree with the following two properties.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It is a complete binary tree: Each level of the tree is completely filled, except possibly the bottom level. At this level it is filled from left to right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It satisfies the </a:t>
            </a:r>
            <a:r>
              <a:rPr lang="en-US" sz="2200" b="1" dirty="0"/>
              <a:t>heap order </a:t>
            </a:r>
            <a:r>
              <a:rPr lang="en-US" sz="2200" dirty="0"/>
              <a:t>property: </a:t>
            </a:r>
            <a:r>
              <a:rPr lang="en-US" dirty="0"/>
              <a:t>the data item stored in each node is </a:t>
            </a:r>
            <a:r>
              <a:rPr lang="en-US" b="1" dirty="0"/>
              <a:t>greater than or equal to </a:t>
            </a:r>
            <a:r>
              <a:rPr lang="en-US" dirty="0"/>
              <a:t>the data item stored in its children node.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8509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5" name="Oval 4"/>
          <p:cNvSpPr/>
          <p:nvPr/>
        </p:nvSpPr>
        <p:spPr>
          <a:xfrm>
            <a:off x="832254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b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731579" y="3864427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c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559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d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324288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e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220556" y="475694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f</a:t>
            </a:r>
            <a:endParaRPr lang="en-US" sz="2400" b="1" dirty="0">
              <a:solidFill>
                <a:srgbClr val="890E4F"/>
              </a:solidFill>
            </a:endParaRPr>
          </a:p>
        </p:txBody>
      </p:sp>
      <p:cxnSp>
        <p:nvCxnSpPr>
          <p:cNvPr id="10" name="Straight Arrow Connector 9"/>
          <p:cNvCxnSpPr>
            <a:stCxn id="4" idx="3"/>
            <a:endCxn id="5" idx="0"/>
          </p:cNvCxnSpPr>
          <p:nvPr/>
        </p:nvCxnSpPr>
        <p:spPr>
          <a:xfrm flipH="1">
            <a:off x="1060854" y="3435331"/>
            <a:ext cx="291200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5"/>
            <a:endCxn id="6" idx="0"/>
          </p:cNvCxnSpPr>
          <p:nvPr/>
        </p:nvCxnSpPr>
        <p:spPr>
          <a:xfrm>
            <a:off x="1675344" y="3435331"/>
            <a:ext cx="284835" cy="42909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7" idx="0"/>
          </p:cNvCxnSpPr>
          <p:nvPr/>
        </p:nvCxnSpPr>
        <p:spPr>
          <a:xfrm flipH="1">
            <a:off x="554196" y="4254672"/>
            <a:ext cx="345013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5"/>
            <a:endCxn id="8" idx="0"/>
          </p:cNvCxnSpPr>
          <p:nvPr/>
        </p:nvCxnSpPr>
        <p:spPr>
          <a:xfrm>
            <a:off x="1222499" y="4254672"/>
            <a:ext cx="330389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2121824" y="4254672"/>
            <a:ext cx="327332" cy="502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9817" y="5543625"/>
            <a:ext cx="296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Binary Tree but not a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83133" y="5543625"/>
            <a:ext cx="3065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Complete Binary Tree -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rot="19694728">
            <a:off x="1886782" y="3764032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81997">
            <a:off x="4854015" y="3828756"/>
            <a:ext cx="640080" cy="1554480"/>
          </a:xfrm>
          <a:prstGeom prst="roundRect">
            <a:avLst/>
          </a:prstGeom>
          <a:solidFill>
            <a:srgbClr val="00B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38970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890E4F"/>
                </a:solidFill>
              </a:rPr>
              <a:t>a</a:t>
            </a:r>
          </a:p>
        </p:txBody>
      </p:sp>
      <p:sp>
        <p:nvSpPr>
          <p:cNvPr id="60" name="Oval 59"/>
          <p:cNvSpPr/>
          <p:nvPr/>
        </p:nvSpPr>
        <p:spPr>
          <a:xfrm>
            <a:off x="3936864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b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966818" y="39036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c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3560835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d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85206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e</a:t>
            </a:r>
            <a:endParaRPr lang="en-US" sz="2400" b="1" dirty="0">
              <a:solidFill>
                <a:srgbClr val="890E4F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4881028" y="4783070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890E4F"/>
                </a:solidFill>
              </a:rPr>
              <a:t>f</a:t>
            </a:r>
            <a:endParaRPr lang="en-US" sz="2400" b="1" dirty="0">
              <a:solidFill>
                <a:srgbClr val="890E4F"/>
              </a:solidFill>
            </a:endParaRPr>
          </a:p>
        </p:txBody>
      </p:sp>
      <p:cxnSp>
        <p:nvCxnSpPr>
          <p:cNvPr id="65" name="Straight Arrow Connector 64"/>
          <p:cNvCxnSpPr>
            <a:stCxn id="59" idx="3"/>
            <a:endCxn id="60" idx="0"/>
          </p:cNvCxnSpPr>
          <p:nvPr/>
        </p:nvCxnSpPr>
        <p:spPr>
          <a:xfrm flipH="1">
            <a:off x="4165464" y="3435331"/>
            <a:ext cx="291200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9" idx="5"/>
            <a:endCxn id="61" idx="0"/>
          </p:cNvCxnSpPr>
          <p:nvPr/>
        </p:nvCxnSpPr>
        <p:spPr>
          <a:xfrm>
            <a:off x="4779954" y="3435331"/>
            <a:ext cx="415464" cy="4682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3"/>
            <a:endCxn id="62" idx="0"/>
          </p:cNvCxnSpPr>
          <p:nvPr/>
        </p:nvCxnSpPr>
        <p:spPr>
          <a:xfrm flipH="1">
            <a:off x="3789435" y="4241609"/>
            <a:ext cx="214384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0" idx="5"/>
            <a:endCxn id="63" idx="0"/>
          </p:cNvCxnSpPr>
          <p:nvPr/>
        </p:nvCxnSpPr>
        <p:spPr>
          <a:xfrm>
            <a:off x="4327109" y="4241609"/>
            <a:ext cx="186697" cy="54146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1" idx="4"/>
            <a:endCxn id="64" idx="0"/>
          </p:cNvCxnSpPr>
          <p:nvPr/>
        </p:nvCxnSpPr>
        <p:spPr>
          <a:xfrm flipH="1">
            <a:off x="5109628" y="4360815"/>
            <a:ext cx="85790" cy="42225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7764289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890E4F"/>
                </a:solidFill>
              </a:rPr>
              <a:t>9</a:t>
            </a:r>
          </a:p>
        </p:txBody>
      </p:sp>
      <p:sp>
        <p:nvSpPr>
          <p:cNvPr id="31" name="Oval 30"/>
          <p:cNvSpPr/>
          <p:nvPr/>
        </p:nvSpPr>
        <p:spPr>
          <a:xfrm>
            <a:off x="715468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890E4F"/>
                </a:solidFill>
              </a:rPr>
              <a:t>6</a:t>
            </a:r>
          </a:p>
        </p:txBody>
      </p:sp>
      <p:sp>
        <p:nvSpPr>
          <p:cNvPr id="32" name="Oval 31"/>
          <p:cNvSpPr/>
          <p:nvPr/>
        </p:nvSpPr>
        <p:spPr>
          <a:xfrm>
            <a:off x="8332019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7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608844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2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7584785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4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8128217" y="479613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8</a:t>
            </a:r>
            <a:endParaRPr lang="en-US" sz="2000" b="1" dirty="0">
              <a:solidFill>
                <a:srgbClr val="890E4F"/>
              </a:solidFill>
            </a:endParaRPr>
          </a:p>
        </p:txBody>
      </p:sp>
      <p:cxnSp>
        <p:nvCxnSpPr>
          <p:cNvPr id="36" name="Straight Arrow Connector 35"/>
          <p:cNvCxnSpPr>
            <a:stCxn id="30" idx="3"/>
            <a:endCxn id="31" idx="0"/>
          </p:cNvCxnSpPr>
          <p:nvPr/>
        </p:nvCxnSpPr>
        <p:spPr>
          <a:xfrm flipH="1">
            <a:off x="7383289" y="3435331"/>
            <a:ext cx="44795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5"/>
            <a:endCxn id="32" idx="0"/>
          </p:cNvCxnSpPr>
          <p:nvPr/>
        </p:nvCxnSpPr>
        <p:spPr>
          <a:xfrm>
            <a:off x="8154534" y="3435331"/>
            <a:ext cx="406085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3" idx="0"/>
          </p:cNvCxnSpPr>
          <p:nvPr/>
        </p:nvCxnSpPr>
        <p:spPr>
          <a:xfrm flipH="1">
            <a:off x="6837444" y="4241609"/>
            <a:ext cx="384200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1" idx="5"/>
            <a:endCxn id="34" idx="0"/>
          </p:cNvCxnSpPr>
          <p:nvPr/>
        </p:nvCxnSpPr>
        <p:spPr>
          <a:xfrm>
            <a:off x="7544934" y="4241609"/>
            <a:ext cx="268451" cy="55452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4"/>
            <a:endCxn id="35" idx="0"/>
          </p:cNvCxnSpPr>
          <p:nvPr/>
        </p:nvCxnSpPr>
        <p:spPr>
          <a:xfrm flipH="1">
            <a:off x="8356817" y="4308564"/>
            <a:ext cx="203802" cy="48756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0858" y="5543625"/>
            <a:ext cx="1323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Not a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10512467" y="3045086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9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824491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6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11302145" y="3851364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7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9330897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2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0309550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4</a:t>
            </a:r>
            <a:endParaRPr lang="en-US" sz="2000" b="1" dirty="0">
              <a:solidFill>
                <a:srgbClr val="890E4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11145478" y="4804215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890E4F"/>
                </a:solidFill>
              </a:rPr>
              <a:t>1</a:t>
            </a:r>
            <a:endParaRPr lang="en-US" sz="2000" b="1" dirty="0">
              <a:solidFill>
                <a:srgbClr val="890E4F"/>
              </a:solidFill>
            </a:endParaRPr>
          </a:p>
        </p:txBody>
      </p:sp>
      <p:cxnSp>
        <p:nvCxnSpPr>
          <p:cNvPr id="48" name="Straight Arrow Connector 47"/>
          <p:cNvCxnSpPr>
            <a:stCxn id="42" idx="3"/>
            <a:endCxn id="43" idx="0"/>
          </p:cNvCxnSpPr>
          <p:nvPr/>
        </p:nvCxnSpPr>
        <p:spPr>
          <a:xfrm flipH="1">
            <a:off x="10053091" y="3435331"/>
            <a:ext cx="526331" cy="41603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5"/>
            <a:endCxn id="44" idx="1"/>
          </p:cNvCxnSpPr>
          <p:nvPr/>
        </p:nvCxnSpPr>
        <p:spPr>
          <a:xfrm>
            <a:off x="10902712" y="3435331"/>
            <a:ext cx="466388" cy="4829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3" idx="3"/>
            <a:endCxn id="45" idx="0"/>
          </p:cNvCxnSpPr>
          <p:nvPr/>
        </p:nvCxnSpPr>
        <p:spPr>
          <a:xfrm flipH="1">
            <a:off x="9559497" y="4241609"/>
            <a:ext cx="331949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5"/>
            <a:endCxn id="46" idx="0"/>
          </p:cNvCxnSpPr>
          <p:nvPr/>
        </p:nvCxnSpPr>
        <p:spPr>
          <a:xfrm>
            <a:off x="10214736" y="4241609"/>
            <a:ext cx="323414" cy="56260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4"/>
            <a:endCxn id="47" idx="0"/>
          </p:cNvCxnSpPr>
          <p:nvPr/>
        </p:nvCxnSpPr>
        <p:spPr>
          <a:xfrm flipH="1">
            <a:off x="11374078" y="4308564"/>
            <a:ext cx="156667" cy="49565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535781" y="5543625"/>
            <a:ext cx="90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71160"/>
                </a:solidFill>
              </a:rPr>
              <a:t>Heap 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 rot="627634">
            <a:off x="8153361" y="3793047"/>
            <a:ext cx="640080" cy="1554480"/>
          </a:xfrm>
          <a:prstGeom prst="round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56152" y="3824729"/>
            <a:ext cx="2286000" cy="15544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945906" y="3745035"/>
            <a:ext cx="1021976" cy="167413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396449" y="2690948"/>
            <a:ext cx="0" cy="3474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511629" y="2677885"/>
            <a:ext cx="1116874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6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5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50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6107 -0.12176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-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27" grpId="0"/>
      <p:bldP spid="28" grpId="0" animBg="1"/>
      <p:bldP spid="29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3" grpId="0"/>
      <p:bldP spid="54" grpId="0" animBg="1"/>
      <p:bldP spid="55" grpId="0" animBg="1"/>
      <p:bldP spid="55" grpId="1" animBg="1"/>
      <p:bldP spid="55" grpId="2" animBg="1"/>
      <p:bldP spid="56" grpId="0" animBg="1"/>
      <p:bldP spid="56" grpId="1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Heap can be implemented using an Array.</a:t>
            </a:r>
          </a:p>
          <a:p>
            <a:r>
              <a:rPr lang="en-US" dirty="0"/>
              <a:t>An array 𝐴 that represents a heap is an object with two attributes: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𝑙𝑒𝑛𝑔𝑡ℎ[𝐴], which is the number of elements in the array, and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ℎ𝑒𝑎𝑝−𝑠𝑖𝑧𝑒[𝐴], the number of elements in the heap stored within array 𝐴</a:t>
            </a:r>
          </a:p>
        </p:txBody>
      </p:sp>
      <p:sp>
        <p:nvSpPr>
          <p:cNvPr id="4" name="Oval 3"/>
          <p:cNvSpPr/>
          <p:nvPr/>
        </p:nvSpPr>
        <p:spPr>
          <a:xfrm>
            <a:off x="2986320" y="2747554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16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4626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2907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10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68348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8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7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2366300" y="3293896"/>
            <a:ext cx="71375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3532662" y="3293896"/>
            <a:ext cx="81644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388388" y="4276908"/>
            <a:ext cx="751610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592602" y="4276908"/>
            <a:ext cx="419855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14" idx="0"/>
          </p:cNvCxnSpPr>
          <p:nvPr/>
        </p:nvCxnSpPr>
        <p:spPr>
          <a:xfrm flipH="1">
            <a:off x="3761391" y="4276908"/>
            <a:ext cx="36141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9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720263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16" name="Straight Arrow Connector 15"/>
          <p:cNvCxnSpPr>
            <a:stCxn id="6" idx="5"/>
            <a:endCxn id="15" idx="0"/>
          </p:cNvCxnSpPr>
          <p:nvPr/>
        </p:nvCxnSpPr>
        <p:spPr>
          <a:xfrm>
            <a:off x="4575412" y="4276908"/>
            <a:ext cx="464891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23470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543510" y="5240781"/>
            <a:ext cx="618576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614690" y="5240781"/>
            <a:ext cx="384503" cy="50775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7437623" y="4673500"/>
            <a:ext cx="3108960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A71160"/>
                </a:solidFill>
              </a:rPr>
              <a:t>Array representation of heap</a:t>
            </a:r>
            <a:endParaRPr lang="en-US" sz="2000" dirty="0">
              <a:solidFill>
                <a:srgbClr val="A71160"/>
              </a:solidFill>
            </a:endParaRPr>
          </a:p>
        </p:txBody>
      </p:sp>
      <p:sp>
        <p:nvSpPr>
          <p:cNvPr id="35" name="Right Brace 34"/>
          <p:cNvSpPr/>
          <p:nvPr/>
        </p:nvSpPr>
        <p:spPr>
          <a:xfrm rot="16200000">
            <a:off x="8739632" y="2746396"/>
            <a:ext cx="424404" cy="5303520"/>
          </a:xfrm>
          <a:prstGeom prst="rightBrac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14250" y="5883259"/>
            <a:ext cx="904728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 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13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34" grpId="0" animBg="1"/>
      <p:bldP spid="35" grpId="0" animBg="1"/>
      <p:bldP spid="3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array 𝐴, that represents a heap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length[𝐴] = heap-size[𝐴]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any node 𝒊 the parent node is 𝒊/𝟐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any node 𝒊, its left child is </a:t>
            </a:r>
            <a:r>
              <a:rPr lang="en-US" dirty="0" smtClean="0"/>
              <a:t>𝟐𝒊 </a:t>
            </a:r>
            <a:r>
              <a:rPr lang="en-US" dirty="0"/>
              <a:t>and right child is </a:t>
            </a:r>
            <a:r>
              <a:rPr lang="en-US" dirty="0" smtClean="0"/>
              <a:t>𝟐𝒊 </a:t>
            </a:r>
            <a:r>
              <a:rPr lang="en-US" dirty="0"/>
              <a:t>+𝟏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6320" y="2747554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16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04626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29070" y="3730566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10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43159" y="4680992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8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692417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7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5" idx="0"/>
          </p:cNvCxnSpPr>
          <p:nvPr/>
        </p:nvCxnSpPr>
        <p:spPr>
          <a:xfrm flipH="1">
            <a:off x="2366300" y="3293896"/>
            <a:ext cx="71375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5"/>
            <a:endCxn id="6" idx="0"/>
          </p:cNvCxnSpPr>
          <p:nvPr/>
        </p:nvCxnSpPr>
        <p:spPr>
          <a:xfrm>
            <a:off x="3532662" y="3293896"/>
            <a:ext cx="816448" cy="43667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7" idx="0"/>
          </p:cNvCxnSpPr>
          <p:nvPr/>
        </p:nvCxnSpPr>
        <p:spPr>
          <a:xfrm flipH="1">
            <a:off x="1563199" y="4276908"/>
            <a:ext cx="576799" cy="4040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0"/>
          </p:cNvCxnSpPr>
          <p:nvPr/>
        </p:nvCxnSpPr>
        <p:spPr>
          <a:xfrm>
            <a:off x="2592602" y="4276908"/>
            <a:ext cx="419855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14" idx="0"/>
          </p:cNvCxnSpPr>
          <p:nvPr/>
        </p:nvCxnSpPr>
        <p:spPr>
          <a:xfrm flipH="1">
            <a:off x="3761391" y="4276908"/>
            <a:ext cx="361417" cy="41753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441351" y="4694439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9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58898" y="4721333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16" name="Straight Arrow Connector 15"/>
          <p:cNvCxnSpPr>
            <a:stCxn id="6" idx="5"/>
            <a:endCxn id="15" idx="0"/>
          </p:cNvCxnSpPr>
          <p:nvPr/>
        </p:nvCxnSpPr>
        <p:spPr>
          <a:xfrm>
            <a:off x="4575412" y="4276908"/>
            <a:ext cx="303526" cy="4444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40328" y="5721641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7915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79133" y="5748535"/>
            <a:ext cx="640080" cy="6400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cxnSp>
        <p:nvCxnSpPr>
          <p:cNvPr id="20" name="Straight Arrow Connector 19"/>
          <p:cNvCxnSpPr>
            <a:stCxn id="7" idx="3"/>
            <a:endCxn id="17" idx="0"/>
          </p:cNvCxnSpPr>
          <p:nvPr/>
        </p:nvCxnSpPr>
        <p:spPr>
          <a:xfrm flipH="1">
            <a:off x="960368" y="5227334"/>
            <a:ext cx="376529" cy="49430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5"/>
            <a:endCxn id="18" idx="0"/>
          </p:cNvCxnSpPr>
          <p:nvPr/>
        </p:nvCxnSpPr>
        <p:spPr>
          <a:xfrm>
            <a:off x="1789501" y="5227334"/>
            <a:ext cx="209692" cy="521201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4"/>
            <a:endCxn id="19" idx="0"/>
          </p:cNvCxnSpPr>
          <p:nvPr/>
        </p:nvCxnSpPr>
        <p:spPr>
          <a:xfrm flipH="1">
            <a:off x="2699173" y="5334519"/>
            <a:ext cx="313284" cy="41401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271641" y="5717964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16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818467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7362514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7898161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433808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96945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9505102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0040749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10576396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/>
          </p:nvPr>
        </p:nvGraphicFramePr>
        <p:xfrm>
          <a:off x="11121005" y="5715001"/>
          <a:ext cx="539556" cy="5886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9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863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814250" y="5883259"/>
            <a:ext cx="904728" cy="461665"/>
          </a:xfrm>
          <a:prstGeom prst="rect">
            <a:avLst/>
          </a:prstGeom>
          <a:noFill/>
          <a:ln>
            <a:solidFill>
              <a:srgbClr val="424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 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965375" y="2560320"/>
            <a:ext cx="0" cy="3840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sz="1800" b="1" i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0557384"/>
                  </p:ext>
                </p:extLst>
              </p:nvPr>
            </p:nvGraphicFramePr>
            <p:xfrm>
              <a:off x="6288975" y="5354626"/>
              <a:ext cx="5421148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42115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591686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533400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  <a:gridCol w="553547">
                      <a:extLst>
                        <a:ext uri="{9D8B030D-6E8A-4147-A177-3AD203B41FA5}">
                          <a16:colId xmlns:a16="http://schemas.microsoft.com/office/drawing/2014/main" val="39721799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1753" r="-7257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1364" r="-7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4943" r="-6080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0227" r="-5011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6092" r="-4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09091" r="-3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9091" r="-202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8391" r="-1045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780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318" y="2641161"/>
                <a:ext cx="30480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55" y="3550347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507" y="3550347"/>
                <a:ext cx="30480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20" y="4576468"/>
                <a:ext cx="3048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348" y="4576468"/>
                <a:ext cx="30480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466" y="4576468"/>
                <a:ext cx="3048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0863" y="4536126"/>
                <a:ext cx="30480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49" y="5544979"/>
                <a:ext cx="30480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6391" y="5585320"/>
                <a:ext cx="30480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16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70" y="5558426"/>
                <a:ext cx="4856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617914" y="2493742"/>
                <a:ext cx="5042647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, parent node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4/2=2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914" y="2493742"/>
                <a:ext cx="5042647" cy="461665"/>
              </a:xfrm>
              <a:prstGeom prst="rect">
                <a:avLst/>
              </a:prstGeom>
              <a:blipFill>
                <a:blip r:embed="rId13"/>
                <a:stretch>
                  <a:fillRect l="-193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For 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, </a:t>
                </a:r>
              </a:p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Left child node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2∗4= 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US" sz="2400" dirty="0" smtClean="0">
                  <a:solidFill>
                    <a:srgbClr val="A71160"/>
                  </a:solidFill>
                </a:endParaRPr>
              </a:p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Right child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2∗4+1= </m:t>
                    </m:r>
                  </m:oMath>
                </a14:m>
                <a:r>
                  <a:rPr lang="en-US" sz="2400" dirty="0" smtClean="0">
                    <a:solidFill>
                      <a:srgbClr val="A71160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26" y="3316976"/>
                <a:ext cx="5096435" cy="1200329"/>
              </a:xfrm>
              <a:prstGeom prst="rect">
                <a:avLst/>
              </a:prstGeom>
              <a:blipFill>
                <a:blip r:embed="rId14"/>
                <a:stretch>
                  <a:fillRect l="-1914"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/>
          <p:cNvSpPr/>
          <p:nvPr/>
        </p:nvSpPr>
        <p:spPr>
          <a:xfrm>
            <a:off x="6817659" y="5701552"/>
            <a:ext cx="548640" cy="594360"/>
          </a:xfrm>
          <a:prstGeom prst="rect">
            <a:avLst/>
          </a:prstGeom>
          <a:solidFill>
            <a:srgbClr val="424242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14</a:t>
            </a:r>
            <a:endParaRPr lang="en-US" sz="2400" dirty="0"/>
          </a:p>
        </p:txBody>
      </p:sp>
      <p:sp>
        <p:nvSpPr>
          <p:cNvPr id="65" name="Rectangle 64"/>
          <p:cNvSpPr/>
          <p:nvPr/>
        </p:nvSpPr>
        <p:spPr>
          <a:xfrm>
            <a:off x="7884459" y="5701552"/>
            <a:ext cx="548640" cy="594360"/>
          </a:xfrm>
          <a:prstGeom prst="rect">
            <a:avLst/>
          </a:prstGeom>
          <a:solidFill>
            <a:srgbClr val="ED524F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8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0031504" y="5701552"/>
            <a:ext cx="548640" cy="594360"/>
          </a:xfrm>
          <a:prstGeom prst="rect">
            <a:avLst/>
          </a:prstGeom>
          <a:solidFill>
            <a:srgbClr val="00B0F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2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582836" y="5701552"/>
            <a:ext cx="548640" cy="594360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4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524F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E0E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24242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BC145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9" grpId="0" animBg="1"/>
      <p:bldP spid="50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Heap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0499" y="990600"/>
            <a:ext cx="6902631" cy="103414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Max-Heap</a:t>
            </a:r>
            <a:r>
              <a:rPr lang="en-US" dirty="0"/>
              <a:t> − Where the value of the root node is </a:t>
            </a:r>
            <a:r>
              <a:rPr lang="en-US" dirty="0">
                <a:solidFill>
                  <a:srgbClr val="A71160"/>
                </a:solidFill>
              </a:rPr>
              <a:t>greater than or equal to </a:t>
            </a:r>
            <a:r>
              <a:rPr lang="en-US" dirty="0"/>
              <a:t>either of its children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355815" y="8991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46215" y="18135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0223869" y="181862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252621" y="2880359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231274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067202" y="2911110"/>
            <a:ext cx="609600" cy="6096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0"/>
          </p:cNvCxnSpPr>
          <p:nvPr/>
        </p:nvCxnSpPr>
        <p:spPr>
          <a:xfrm flipH="1">
            <a:off x="9051015" y="141948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7" idx="1"/>
          </p:cNvCxnSpPr>
          <p:nvPr/>
        </p:nvCxnSpPr>
        <p:spPr>
          <a:xfrm>
            <a:off x="9876141" y="141948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8" idx="0"/>
          </p:cNvCxnSpPr>
          <p:nvPr/>
        </p:nvCxnSpPr>
        <p:spPr>
          <a:xfrm flipH="1">
            <a:off x="8557421" y="233388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5"/>
            <a:endCxn id="9" idx="0"/>
          </p:cNvCxnSpPr>
          <p:nvPr/>
        </p:nvCxnSpPr>
        <p:spPr>
          <a:xfrm>
            <a:off x="9266541" y="233388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0" idx="0"/>
          </p:cNvCxnSpPr>
          <p:nvPr/>
        </p:nvCxnSpPr>
        <p:spPr>
          <a:xfrm flipH="1">
            <a:off x="10372002" y="242822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8160" y="3657600"/>
            <a:ext cx="111556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430589" y="1055915"/>
            <a:ext cx="0" cy="259080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75908" y="3653245"/>
            <a:ext cx="0" cy="259080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17422" y="3820886"/>
            <a:ext cx="749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b="1" dirty="0"/>
              <a:t>Min-Heap</a:t>
            </a:r>
            <a:r>
              <a:rPr lang="en-US" sz="2400" dirty="0"/>
              <a:t> − Where the value of the root node is </a:t>
            </a:r>
            <a:r>
              <a:rPr lang="en-US" sz="2400" dirty="0">
                <a:solidFill>
                  <a:srgbClr val="A71160"/>
                </a:solidFill>
              </a:rPr>
              <a:t>less than or equal to </a:t>
            </a:r>
            <a:r>
              <a:rPr lang="en-US" sz="2400" dirty="0"/>
              <a:t>either of its children.</a:t>
            </a:r>
          </a:p>
          <a:p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1888210" y="37792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1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1278610" y="46936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2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56264" y="469871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4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5016" y="5760449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6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1763669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7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2599597" y="5791200"/>
            <a:ext cx="609600" cy="60960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9</a:t>
            </a:r>
            <a:endParaRPr lang="en-US" sz="2400" b="1" dirty="0">
              <a:solidFill>
                <a:srgbClr val="002060"/>
              </a:solidFill>
            </a:endParaRPr>
          </a:p>
        </p:txBody>
      </p:sp>
      <p:cxnSp>
        <p:nvCxnSpPr>
          <p:cNvPr id="26" name="Straight Arrow Connector 25"/>
          <p:cNvCxnSpPr>
            <a:stCxn id="20" idx="3"/>
            <a:endCxn id="21" idx="0"/>
          </p:cNvCxnSpPr>
          <p:nvPr/>
        </p:nvCxnSpPr>
        <p:spPr>
          <a:xfrm flipH="1">
            <a:off x="1583410" y="4299575"/>
            <a:ext cx="394074" cy="3940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5"/>
            <a:endCxn id="22" idx="1"/>
          </p:cNvCxnSpPr>
          <p:nvPr/>
        </p:nvCxnSpPr>
        <p:spPr>
          <a:xfrm>
            <a:off x="2408536" y="4299575"/>
            <a:ext cx="437002" cy="4884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23" idx="0"/>
          </p:cNvCxnSpPr>
          <p:nvPr/>
        </p:nvCxnSpPr>
        <p:spPr>
          <a:xfrm flipH="1">
            <a:off x="1089816" y="5213975"/>
            <a:ext cx="278068" cy="5464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0"/>
          </p:cNvCxnSpPr>
          <p:nvPr/>
        </p:nvCxnSpPr>
        <p:spPr>
          <a:xfrm>
            <a:off x="1798936" y="5213975"/>
            <a:ext cx="269533" cy="57722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4"/>
            <a:endCxn id="25" idx="0"/>
          </p:cNvCxnSpPr>
          <p:nvPr/>
        </p:nvCxnSpPr>
        <p:spPr>
          <a:xfrm flipH="1">
            <a:off x="2904397" y="5308310"/>
            <a:ext cx="156667" cy="482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9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5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/>
              <a:t>Heap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Build the </a:t>
            </a:r>
            <a:r>
              <a:rPr lang="en-US" dirty="0">
                <a:solidFill>
                  <a:srgbClr val="A71160"/>
                </a:solidFill>
              </a:rPr>
              <a:t>complete binary tree </a:t>
            </a:r>
            <a:r>
              <a:rPr lang="en-US" dirty="0"/>
              <a:t>using given elements.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dirty="0">
                <a:solidFill>
                  <a:srgbClr val="A71160"/>
                </a:solidFill>
              </a:rPr>
              <a:t>Max-heap</a:t>
            </a:r>
            <a:r>
              <a:rPr lang="en-US" dirty="0"/>
              <a:t> to sort in ascending order.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Once the heap is created, </a:t>
            </a:r>
            <a:r>
              <a:rPr lang="en-US" dirty="0">
                <a:solidFill>
                  <a:srgbClr val="A71160"/>
                </a:solidFill>
              </a:rPr>
              <a:t>swap</a:t>
            </a:r>
            <a:r>
              <a:rPr lang="en-US" dirty="0"/>
              <a:t> the last node with the root node and </a:t>
            </a:r>
            <a:r>
              <a:rPr lang="en-US" dirty="0">
                <a:solidFill>
                  <a:srgbClr val="A71160"/>
                </a:solidFill>
              </a:rPr>
              <a:t>delete</a:t>
            </a:r>
            <a:r>
              <a:rPr lang="en-US" dirty="0"/>
              <a:t> the last node from the heap.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</a:t>
            </a:r>
            <a:r>
              <a:rPr lang="en-US" dirty="0">
                <a:solidFill>
                  <a:srgbClr val="A71160"/>
                </a:solidFill>
              </a:rPr>
              <a:t>step 2 and 3 </a:t>
            </a:r>
            <a:r>
              <a:rPr lang="en-US" dirty="0"/>
              <a:t>until the heap is empty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5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801332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609594" y="2303041"/>
            <a:ext cx="404950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 : Create Complete Binary Tree </a:t>
            </a:r>
            <a:endParaRPr lang="en-US" sz="2000" b="1" dirty="0"/>
          </a:p>
        </p:txBody>
      </p:sp>
      <p:sp>
        <p:nvSpPr>
          <p:cNvPr id="10" name="Up Arrow 9"/>
          <p:cNvSpPr/>
          <p:nvPr/>
        </p:nvSpPr>
        <p:spPr>
          <a:xfrm>
            <a:off x="73061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420896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2125007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Up Arrow 29"/>
          <p:cNvSpPr/>
          <p:nvPr/>
        </p:nvSpPr>
        <p:spPr>
          <a:xfrm>
            <a:off x="2720390" y="3887917"/>
            <a:ext cx="304800" cy="369332"/>
          </a:xfrm>
          <a:prstGeom prst="upArrow">
            <a:avLst/>
          </a:prstGeom>
          <a:noFill/>
          <a:ln w="19050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13" idx="5"/>
            <a:endCxn id="32" idx="0"/>
          </p:cNvCxnSpPr>
          <p:nvPr/>
        </p:nvCxnSpPr>
        <p:spPr>
          <a:xfrm>
            <a:off x="6744738" y="4106960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Now, a binary tree is created and we have to convert it into a Heap.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65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0.05664 0.00023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11022E-16 L 0.05664 0.0002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11022E-16 L 0.04818 0.0002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11022E-16 L 0.048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3" grpId="0" animBg="1"/>
      <p:bldP spid="14" grpId="0" animBg="1"/>
      <p:bldP spid="14" grpId="1" animBg="1"/>
      <p:bldP spid="14" grpId="2" animBg="1"/>
      <p:bldP spid="16" grpId="0" animBg="1"/>
      <p:bldP spid="20" grpId="0" animBg="1"/>
      <p:bldP spid="20" grpId="1" animBg="1"/>
      <p:bldP spid="20" grpId="2" animBg="1"/>
      <p:bldP spid="22" grpId="0" animBg="1"/>
      <p:bldP spid="30" grpId="0" animBg="1"/>
      <p:bldP spid="30" grpId="1" animBg="1"/>
      <p:bldP spid="30" grpId="2" animBg="1"/>
      <p:bldP spid="32" grpId="0" animBg="1"/>
      <p:bldP spid="3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69874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>
            <a:stCxn id="13" idx="5"/>
            <a:endCxn id="32" idx="0"/>
          </p:cNvCxnSpPr>
          <p:nvPr/>
        </p:nvCxnSpPr>
        <p:spPr>
          <a:xfrm>
            <a:off x="6744738" y="4106960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9594" y="2303041"/>
            <a:ext cx="278153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2 : Create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In a Max Heap, parent </a:t>
            </a:r>
            <a:r>
              <a:rPr lang="en-US" sz="2400" dirty="0">
                <a:solidFill>
                  <a:srgbClr val="A71160"/>
                </a:solidFill>
              </a:rPr>
              <a:t>node is always greater than or equal to the child nodes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7" name="Freeform 11"/>
          <p:cNvSpPr>
            <a:spLocks/>
          </p:cNvSpPr>
          <p:nvPr/>
        </p:nvSpPr>
        <p:spPr bwMode="auto">
          <a:xfrm rot="221630">
            <a:off x="6332546" y="2922545"/>
            <a:ext cx="317782" cy="396079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866964" y="3281082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10 is greater than 4</a:t>
            </a:r>
          </a:p>
          <a:p>
            <a:r>
              <a:rPr lang="en-US" sz="2000" b="1" dirty="0"/>
              <a:t>So, swap 10 &amp; </a:t>
            </a:r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35" name="Freeform 34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3955" y="337021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10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49680" y="3365862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6783920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10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3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4" grpId="0"/>
      <p:bldP spid="35" grpId="0" animBg="1"/>
      <p:bldP spid="36" grpId="0"/>
      <p:bldP spid="39" grpId="0" animBg="1"/>
      <p:bldP spid="40" grpId="0" animBg="1"/>
      <p:bldP spid="29" grpId="0" animBg="1"/>
      <p:bldP spid="3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0818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</p:cNvCxnSpPr>
          <p:nvPr/>
        </p:nvCxnSpPr>
        <p:spPr>
          <a:xfrm flipH="1">
            <a:off x="6441141" y="3138927"/>
            <a:ext cx="425422" cy="518673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44738" y="4120407"/>
            <a:ext cx="299204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A71160"/>
                </a:solidFill>
              </a:rPr>
              <a:t>In a Max Heap, parent </a:t>
            </a:r>
            <a:r>
              <a:rPr lang="en-US" sz="2400" dirty="0">
                <a:solidFill>
                  <a:srgbClr val="A71160"/>
                </a:solidFill>
              </a:rPr>
              <a:t>node is always greater than or equal to the child nodes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067800" y="2699267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5 is greater than 4</a:t>
            </a:r>
          </a:p>
          <a:p>
            <a:r>
              <a:rPr lang="en-US" sz="2000" b="1" dirty="0"/>
              <a:t>So, swap </a:t>
            </a:r>
            <a:r>
              <a:rPr lang="en-US" sz="2000" b="1" dirty="0" smtClean="0"/>
              <a:t>5 </a:t>
            </a:r>
            <a:r>
              <a:rPr lang="en-US" sz="2000" b="1" dirty="0"/>
              <a:t>&amp; </a:t>
            </a:r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 rot="20912237">
            <a:off x="5788101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Freeform 12"/>
          <p:cNvSpPr>
            <a:spLocks/>
          </p:cNvSpPr>
          <p:nvPr/>
        </p:nvSpPr>
        <p:spPr bwMode="auto">
          <a:xfrm>
            <a:off x="6307183" y="4297682"/>
            <a:ext cx="224245" cy="481840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1515265" y="3892843"/>
            <a:ext cx="1236644" cy="1672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07206" y="401404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903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36617" y="3352799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662057" y="2494586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01119" y="3458851"/>
            <a:ext cx="822960" cy="82296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409112" y="5569750"/>
            <a:ext cx="2755174" cy="4616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Max Heap is created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78153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2 : Create Max Heap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TextBox 41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3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29" grpId="1"/>
      <p:bldP spid="35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4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>
                <a:spLocks/>
              </p:cNvSpPr>
              <p:nvPr/>
            </p:nvSpPr>
            <p:spPr>
              <a:xfrm>
                <a:off x="1714500" y="164465"/>
                <a:ext cx="8763000" cy="65405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txBody>
              <a:bodyPr anchor="t" anchorCtr="1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dirty="0" smtClean="0"/>
                  <a:t>To multiply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3141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5975 </m:t>
                    </m:r>
                  </m:oMath>
                </a14:m>
                <a:r>
                  <a:rPr lang="en-US" sz="2800" dirty="0" smtClean="0"/>
                  <a:t>with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0818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2818</m:t>
                    </m:r>
                  </m:oMath>
                </a14:m>
                <a:endParaRPr lang="en-US" sz="2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64465"/>
                <a:ext cx="8763000" cy="654050"/>
              </a:xfrm>
              <a:prstGeom prst="rect">
                <a:avLst/>
              </a:prstGeom>
              <a:blipFill rotWithShape="0">
                <a:blip r:embed="rId2"/>
                <a:stretch>
                  <a:fillRect t="-10280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56723"/>
              </p:ext>
            </p:extLst>
          </p:nvPr>
        </p:nvGraphicFramePr>
        <p:xfrm>
          <a:off x="2376054" y="955961"/>
          <a:ext cx="670560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3419318280"/>
                    </a:ext>
                  </a:extLst>
                </a:gridCol>
                <a:gridCol w="1046775">
                  <a:extLst>
                    <a:ext uri="{9D8B030D-6E8A-4147-A177-3AD203B41FA5}">
                      <a16:colId xmlns:a16="http://schemas.microsoft.com/office/drawing/2014/main" val="2188335301"/>
                    </a:ext>
                  </a:extLst>
                </a:gridCol>
                <a:gridCol w="3898605">
                  <a:extLst>
                    <a:ext uri="{9D8B030D-6E8A-4147-A177-3AD203B41FA5}">
                      <a16:colId xmlns:a16="http://schemas.microsoft.com/office/drawing/2014/main" val="1483537212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Multiply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Shift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Result 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6016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215106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5949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5588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962305"/>
                  </a:ext>
                </a:extLst>
              </a:tr>
              <a:tr h="459740">
                <a:tc gridSpan="3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26289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8627"/>
              </p:ext>
            </p:extLst>
          </p:nvPr>
        </p:nvGraphicFramePr>
        <p:xfrm>
          <a:off x="2376054" y="3775361"/>
          <a:ext cx="6705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3419318280"/>
                    </a:ext>
                  </a:extLst>
                </a:gridCol>
                <a:gridCol w="1046775">
                  <a:extLst>
                    <a:ext uri="{9D8B030D-6E8A-4147-A177-3AD203B41FA5}">
                      <a16:colId xmlns:a16="http://schemas.microsoft.com/office/drawing/2014/main" val="2188335301"/>
                    </a:ext>
                  </a:extLst>
                </a:gridCol>
                <a:gridCol w="3898605">
                  <a:extLst>
                    <a:ext uri="{9D8B030D-6E8A-4147-A177-3AD203B41FA5}">
                      <a16:colId xmlns:a16="http://schemas.microsoft.com/office/drawing/2014/main" val="148353721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Multiply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Shift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Result 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6016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21510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5949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5588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962305"/>
                  </a:ext>
                </a:extLst>
              </a:tr>
              <a:tr h="444500">
                <a:tc gridSpan="3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3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76054" y="1413161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3141∗0818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54" y="1413161"/>
                <a:ext cx="1752600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09654" y="1470251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1470251"/>
                <a:ext cx="304800" cy="400110"/>
              </a:xfrm>
              <a:prstGeom prst="rect">
                <a:avLst/>
              </a:prstGeom>
              <a:blipFill rotWithShape="0">
                <a:blip r:embed="rId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90854" y="141316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𝟐𝟓𝟔𝟗𝟑𝟑𝟖𝟎𝟎𝟎𝟎𝟎𝟎𝟎𝟎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4" y="1413161"/>
                <a:ext cx="256032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76054" y="4226063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31∗08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54" y="4226063"/>
                <a:ext cx="173736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6054" y="5158068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41∗08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054" y="5158068"/>
                <a:ext cx="1737360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55272" y="4670651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31∗18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2" y="4670651"/>
                <a:ext cx="1737360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55272" y="5585051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∗18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272" y="5585051"/>
                <a:ext cx="173736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09654" y="4213451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4213451"/>
                <a:ext cx="304800" cy="400110"/>
              </a:xfrm>
              <a:prstGeom prst="rect">
                <a:avLst/>
              </a:prstGeom>
              <a:blipFill rotWithShape="0">
                <a:blip r:embed="rId10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9654" y="4670651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4670651"/>
                <a:ext cx="304800" cy="400110"/>
              </a:xfrm>
              <a:prstGeom prst="rect">
                <a:avLst/>
              </a:prstGeom>
              <a:blipFill rotWithShape="0">
                <a:blip r:embed="rId11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509654" y="5127851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5127851"/>
                <a:ext cx="304800" cy="400110"/>
              </a:xfrm>
              <a:prstGeom prst="rect">
                <a:avLst/>
              </a:prstGeom>
              <a:blipFill rotWithShape="0">
                <a:blip r:embed="rId11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9654" y="5585051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654" y="5585051"/>
                <a:ext cx="304800" cy="400110"/>
              </a:xfrm>
              <a:prstGeom prst="rect">
                <a:avLst/>
              </a:prstGeom>
              <a:blipFill rotWithShape="0">
                <a:blip r:embed="rId12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521334" y="423256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248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334" y="4232561"/>
                <a:ext cx="2560320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90854" y="468976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558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4" y="4689761"/>
                <a:ext cx="2560320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90854" y="512785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328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4" y="5127851"/>
                <a:ext cx="2560320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490854" y="558505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738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4" y="5585051"/>
                <a:ext cx="2560320" cy="4001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490854" y="6042251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𝟐𝟓𝟔𝟗𝟑𝟑𝟖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854" y="6042251"/>
                <a:ext cx="2560320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5666516" y="164465"/>
            <a:ext cx="0" cy="654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54703" y="164465"/>
            <a:ext cx="0" cy="654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rved Right Arrow 22"/>
          <p:cNvSpPr/>
          <p:nvPr/>
        </p:nvSpPr>
        <p:spPr>
          <a:xfrm>
            <a:off x="1385454" y="1489361"/>
            <a:ext cx="990600" cy="2743200"/>
          </a:xfrm>
          <a:prstGeom prst="curvedRightArrow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4828316" y="727361"/>
            <a:ext cx="8229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16503" y="727361"/>
            <a:ext cx="838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33254" y="1430336"/>
            <a:ext cx="0" cy="420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71454" y="1413161"/>
            <a:ext cx="0" cy="420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rved Up Arrow 27"/>
          <p:cNvSpPr/>
          <p:nvPr/>
        </p:nvSpPr>
        <p:spPr>
          <a:xfrm rot="16200000">
            <a:off x="7128999" y="3422905"/>
            <a:ext cx="4895910" cy="990600"/>
          </a:xfrm>
          <a:prstGeom prst="curvedUpArrow">
            <a:avLst/>
          </a:prstGeom>
          <a:solidFill>
            <a:schemeClr val="bg2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7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3" grpId="0" animBg="1"/>
      <p:bldP spid="2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10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705165" y="4121943"/>
            <a:ext cx="283964" cy="65029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6723902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Freeform 18"/>
          <p:cNvSpPr/>
          <p:nvPr/>
        </p:nvSpPr>
        <p:spPr>
          <a:xfrm>
            <a:off x="873029" y="3898119"/>
            <a:ext cx="2590800" cy="17502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733326" y="405323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105927" y="3297979"/>
            <a:ext cx="13329" cy="1378524"/>
          </a:xfrm>
          <a:prstGeom prst="straightConnector1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99888" y="3366245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10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5342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10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34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19" grpId="0" animBg="1"/>
      <p:bldP spid="20" grpId="0"/>
      <p:bldP spid="27" grpId="0" animBg="1"/>
      <p:bldP spid="28" grpId="0" animBg="1"/>
      <p:bldP spid="29" grpId="0" animBg="1"/>
      <p:bldP spid="30" grpId="0" animBg="1"/>
      <p:bldP spid="30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</p:cNvCxnSpPr>
          <p:nvPr/>
        </p:nvCxnSpPr>
        <p:spPr>
          <a:xfrm>
            <a:off x="7319167" y="3138927"/>
            <a:ext cx="370245" cy="42976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67800" y="2699267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Property is violated so, create a Max Heap again. </a:t>
            </a:r>
            <a:endParaRPr lang="en-US" sz="2000" b="1" dirty="0"/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6301793" y="3015697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6824307" y="329261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 rot="20912237">
            <a:off x="5801163" y="4145280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6294120" y="4317694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244689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1577789" y="3875313"/>
            <a:ext cx="1232646" cy="199145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34826" y="3372141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89836" y="368060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31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8125 -0.0009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-46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8" grpId="1" animBg="1"/>
      <p:bldP spid="29" grpId="0" animBg="1"/>
      <p:bldP spid="29" grpId="1" animBg="1"/>
      <p:bldP spid="34" grpId="0" animBg="1"/>
      <p:bldP spid="34" grpId="1" animBg="1"/>
      <p:bldP spid="35" grpId="0" animBg="1"/>
      <p:bldP spid="35" grpId="1" animBg="1"/>
      <p:bldP spid="38" grpId="0" animBg="1"/>
      <p:bldP spid="39" grpId="0" animBg="1"/>
      <p:bldP spid="42" grpId="0" animBg="1"/>
      <p:bldP spid="43" grpId="0" animBg="1"/>
      <p:bldP spid="43" grpId="1" animBg="1"/>
      <p:bldP spid="44" grpId="0"/>
      <p:bldP spid="44" grpId="1"/>
      <p:bldP spid="44" grpId="2"/>
      <p:bldP spid="45" grpId="0" animBg="1"/>
      <p:bldP spid="45" grpId="1" animBg="1"/>
      <p:bldP spid="47" grpId="0" animBg="1"/>
      <p:bldP spid="46" grpId="0" animBg="1"/>
      <p:bldP spid="48" grpId="0" animBg="1"/>
      <p:bldP spid="49" grpId="0" animBg="1"/>
      <p:bldP spid="5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5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3" idx="3"/>
            <a:endCxn id="22" idx="0"/>
          </p:cNvCxnSpPr>
          <p:nvPr/>
        </p:nvCxnSpPr>
        <p:spPr>
          <a:xfrm flipH="1">
            <a:off x="6048488" y="4106960"/>
            <a:ext cx="243646" cy="65029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728448" y="475725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67800" y="2699267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is created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cxnSp>
        <p:nvCxnSpPr>
          <p:cNvPr id="8" name="Curved Connector 7"/>
          <p:cNvCxnSpPr/>
          <p:nvPr/>
        </p:nvCxnSpPr>
        <p:spPr>
          <a:xfrm rot="10800000" flipV="1">
            <a:off x="5486404" y="2831942"/>
            <a:ext cx="1071269" cy="1807292"/>
          </a:xfrm>
          <a:prstGeom prst="curvedConnector2">
            <a:avLst/>
          </a:prstGeom>
          <a:ln w="19050">
            <a:solidFill>
              <a:srgbClr val="ED524F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47290" y="408266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Freeform 38"/>
          <p:cNvSpPr/>
          <p:nvPr/>
        </p:nvSpPr>
        <p:spPr>
          <a:xfrm>
            <a:off x="901337" y="3875313"/>
            <a:ext cx="1909098" cy="21336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4608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48156" y="3367657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5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64265" y="268402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19888" y="48772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5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26" grpId="0" animBg="1"/>
      <p:bldP spid="38" grpId="0"/>
      <p:bldP spid="38" grpId="1"/>
      <p:bldP spid="39" grpId="0" animBg="1"/>
      <p:bldP spid="39" grpId="1" animBg="1"/>
      <p:bldP spid="44" grpId="0" animBg="1"/>
      <p:bldP spid="45" grpId="0" animBg="1"/>
      <p:bldP spid="46" grpId="0" animBg="1"/>
      <p:bldP spid="47" grpId="0" animBg="1"/>
      <p:bldP spid="47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1" idx="5"/>
            <a:endCxn id="16" idx="0"/>
          </p:cNvCxnSpPr>
          <p:nvPr/>
        </p:nvCxnSpPr>
        <p:spPr>
          <a:xfrm>
            <a:off x="7319167" y="3138927"/>
            <a:ext cx="383308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382435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Create Max Heap again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8332" y="335421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14011" y="3452302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Max Heap is created</a:t>
            </a:r>
            <a:endParaRPr lang="en-US" sz="2000" b="1" dirty="0"/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090942" y="3271907"/>
            <a:ext cx="312738" cy="412750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7608128" y="3012517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882768" y="3879541"/>
            <a:ext cx="1259541" cy="18300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05584" y="271707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93470" y="3692434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880285" y="3358693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3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8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33333E-6 L 0.03815 0.0030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1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7" grpId="0"/>
      <p:bldP spid="27" grpId="1"/>
      <p:bldP spid="26" grpId="0" animBg="1"/>
      <p:bldP spid="44" grpId="0" animBg="1"/>
      <p:bldP spid="45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31" grpId="1"/>
      <p:bldP spid="35" grpId="0"/>
      <p:bldP spid="36" grpId="0" animBg="1"/>
      <p:bldP spid="36" grpId="1" animBg="1"/>
      <p:bldP spid="37" grpId="0" animBg="1"/>
      <p:bldP spid="37" grpId="1" animBg="1"/>
      <p:bldP spid="46" grpId="0" animBg="1"/>
      <p:bldP spid="3" grpId="0" animBg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3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6518436" y="3138927"/>
            <a:ext cx="348127" cy="42169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198396" y="3560618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Already a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524794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Swap </a:t>
            </a:r>
            <a:r>
              <a:rPr lang="en-US" sz="2400" dirty="0">
                <a:solidFill>
                  <a:srgbClr val="A71160"/>
                </a:solidFill>
              </a:rPr>
              <a:t>the first and the last nodes and </a:t>
            </a: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rgbClr val="A71160"/>
                </a:solidFill>
              </a:rPr>
              <a:t>Delete </a:t>
            </a:r>
            <a:r>
              <a:rPr lang="en-US" sz="2400" dirty="0">
                <a:solidFill>
                  <a:srgbClr val="A71160"/>
                </a:solidFill>
              </a:rPr>
              <a:t>the last node.</a:t>
            </a:r>
          </a:p>
        </p:txBody>
      </p:sp>
      <p:sp>
        <p:nvSpPr>
          <p:cNvPr id="25" name="Freeform 11"/>
          <p:cNvSpPr>
            <a:spLocks/>
          </p:cNvSpPr>
          <p:nvPr/>
        </p:nvSpPr>
        <p:spPr bwMode="auto">
          <a:xfrm>
            <a:off x="6302188" y="2987644"/>
            <a:ext cx="319927" cy="43911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6799729" y="3240741"/>
            <a:ext cx="269875" cy="409575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74059" y="3870833"/>
            <a:ext cx="699247" cy="188258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20273" y="403041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83860" y="2712570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309431" y="3680603"/>
            <a:ext cx="418011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0067" y="3366246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3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9367" y="3372140"/>
            <a:ext cx="548640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06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7" grpId="0"/>
      <p:bldP spid="26" grpId="0" animBg="1"/>
      <p:bldP spid="25" grpId="0" animBg="1"/>
      <p:bldP spid="25" grpId="1" animBg="1"/>
      <p:bldP spid="28" grpId="0" animBg="1"/>
      <p:bldP spid="28" grpId="1" animBg="1"/>
      <p:bldP spid="30" grpId="0" animBg="1"/>
      <p:bldP spid="30" grpId="1" animBg="1"/>
      <p:bldP spid="31" grpId="0"/>
      <p:bldP spid="49" grpId="0" animBg="1"/>
      <p:bldP spid="50" grpId="0" animBg="1"/>
      <p:bldP spid="50" grpId="1" animBg="1"/>
      <p:bldP spid="32" grpId="0" animBg="1"/>
      <p:bldP spid="3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1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466165" y="1528465"/>
          <a:ext cx="325967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09900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37755" y="3313784"/>
          <a:ext cx="325967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6772825" y="259258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594" y="2303041"/>
            <a:ext cx="2690160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r>
              <a:rPr lang="en-IN" sz="2000" b="1" dirty="0" smtClean="0"/>
              <a:t> : Apply Heap Sort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5512645"/>
                  </p:ext>
                </p:extLst>
              </p:nvPr>
            </p:nvGraphicFramePr>
            <p:xfrm>
              <a:off x="566654" y="2929881"/>
              <a:ext cx="326289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6986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706147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36586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4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0598" r="-2683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14423" r="-20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11429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TextBox 26"/>
          <p:cNvSpPr txBox="1"/>
          <p:nvPr/>
        </p:nvSpPr>
        <p:spPr>
          <a:xfrm>
            <a:off x="9014011" y="2605138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Already a Max Heap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69874" y="4706468"/>
            <a:ext cx="3200400" cy="1200329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A71160"/>
                </a:solidFill>
              </a:rPr>
              <a:t>Remove the last element from heap and the sorting is over</a:t>
            </a:r>
            <a:r>
              <a:rPr lang="en-US" sz="2400" dirty="0" smtClean="0">
                <a:solidFill>
                  <a:srgbClr val="A71160"/>
                </a:solidFill>
              </a:rPr>
              <a:t>.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882" y="3321423"/>
            <a:ext cx="640080" cy="53949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1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9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7" grpId="0"/>
      <p:bldP spid="26" grpId="0" animBg="1"/>
      <p:bldP spid="3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given element in ascending order using heap sort.  19, 7, 16, 1, 14, 17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28912" y="1721224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018180" y="2590800"/>
            <a:ext cx="10058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89087" y="350519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434698" y="4051541"/>
            <a:ext cx="348127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114658" y="43847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235429" y="405154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91344" y="43847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2027814" y="4931068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07774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61000" y="4931068"/>
            <a:ext cx="258853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99813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5" name="Straight Connector 14"/>
          <p:cNvCxnSpPr>
            <a:stCxn id="10" idx="4"/>
            <a:endCxn id="16" idx="0"/>
          </p:cNvCxnSpPr>
          <p:nvPr/>
        </p:nvCxnSpPr>
        <p:spPr>
          <a:xfrm flipH="1">
            <a:off x="3654459" y="5024806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334419" y="541438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6094945" y="2667001"/>
            <a:ext cx="2111" cy="373379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96317" y="277383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2: Create Max-heap</a:t>
            </a:r>
          </a:p>
        </p:txBody>
      </p:sp>
      <p:sp>
        <p:nvSpPr>
          <p:cNvPr id="35" name="Freeform 34"/>
          <p:cNvSpPr/>
          <p:nvPr/>
        </p:nvSpPr>
        <p:spPr>
          <a:xfrm>
            <a:off x="6221701" y="2299063"/>
            <a:ext cx="1864208" cy="19594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 rot="10800000">
            <a:off x="5512667" y="1427416"/>
            <a:ext cx="1880910" cy="218504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solidFill>
              <a:srgbClr val="00B0F0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18180" y="2773830"/>
            <a:ext cx="3527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 1: Create binary tree</a:t>
            </a:r>
          </a:p>
        </p:txBody>
      </p:sp>
      <p:sp>
        <p:nvSpPr>
          <p:cNvPr id="38" name="Oval 37"/>
          <p:cNvSpPr/>
          <p:nvPr/>
        </p:nvSpPr>
        <p:spPr>
          <a:xfrm>
            <a:off x="8079709" y="354003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9" name="Straight Connector 38"/>
          <p:cNvCxnSpPr>
            <a:stCxn id="38" idx="3"/>
            <a:endCxn id="40" idx="0"/>
          </p:cNvCxnSpPr>
          <p:nvPr/>
        </p:nvCxnSpPr>
        <p:spPr>
          <a:xfrm flipH="1">
            <a:off x="7825320" y="4086374"/>
            <a:ext cx="348127" cy="3331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7505280" y="44195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1" name="Straight Connector 40"/>
          <p:cNvCxnSpPr>
            <a:stCxn id="38" idx="5"/>
            <a:endCxn id="42" idx="1"/>
          </p:cNvCxnSpPr>
          <p:nvPr/>
        </p:nvCxnSpPr>
        <p:spPr>
          <a:xfrm>
            <a:off x="8626051" y="4086374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8981966" y="44195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3" name="Straight Connector 42"/>
          <p:cNvCxnSpPr>
            <a:stCxn id="40" idx="3"/>
            <a:endCxn id="44" idx="0"/>
          </p:cNvCxnSpPr>
          <p:nvPr/>
        </p:nvCxnSpPr>
        <p:spPr>
          <a:xfrm flipH="1">
            <a:off x="7418436" y="4965901"/>
            <a:ext cx="180582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7098396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5" name="Straight Connector 44"/>
          <p:cNvCxnSpPr>
            <a:stCxn id="40" idx="5"/>
            <a:endCxn id="46" idx="0"/>
          </p:cNvCxnSpPr>
          <p:nvPr/>
        </p:nvCxnSpPr>
        <p:spPr>
          <a:xfrm>
            <a:off x="8051622" y="4965901"/>
            <a:ext cx="258853" cy="4833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990435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47" name="Straight Connector 46"/>
          <p:cNvCxnSpPr>
            <a:stCxn id="42" idx="4"/>
            <a:endCxn id="48" idx="0"/>
          </p:cNvCxnSpPr>
          <p:nvPr/>
        </p:nvCxnSpPr>
        <p:spPr>
          <a:xfrm flipH="1">
            <a:off x="9045081" y="5059639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25041" y="5449215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9" name="Freeform 17"/>
          <p:cNvSpPr>
            <a:spLocks/>
          </p:cNvSpPr>
          <p:nvPr/>
        </p:nvSpPr>
        <p:spPr bwMode="auto">
          <a:xfrm>
            <a:off x="7860396" y="5100795"/>
            <a:ext cx="207824" cy="39741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0" name="Freeform 18"/>
          <p:cNvSpPr>
            <a:spLocks/>
          </p:cNvSpPr>
          <p:nvPr/>
        </p:nvSpPr>
        <p:spPr bwMode="auto">
          <a:xfrm>
            <a:off x="8184159" y="4930614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51" name="Freeform 11"/>
          <p:cNvSpPr>
            <a:spLocks/>
          </p:cNvSpPr>
          <p:nvPr/>
        </p:nvSpPr>
        <p:spPr bwMode="auto">
          <a:xfrm>
            <a:off x="8805847" y="4944136"/>
            <a:ext cx="219851" cy="448504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12"/>
          <p:cNvSpPr>
            <a:spLocks/>
          </p:cNvSpPr>
          <p:nvPr/>
        </p:nvSpPr>
        <p:spPr bwMode="auto">
          <a:xfrm>
            <a:off x="9300384" y="5118205"/>
            <a:ext cx="219851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816481" y="5569200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073406" y="45395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081875" y="5569200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6720" y="45395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44997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66890" y="178397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17723" y="176604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21437" y="177910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3748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34" grpId="0"/>
      <p:bldP spid="35" grpId="0" animBg="1"/>
      <p:bldP spid="36" grpId="0" animBg="1"/>
      <p:bldP spid="37" grpId="0"/>
      <p:bldP spid="38" grpId="0" animBg="1"/>
      <p:bldP spid="40" grpId="0" animBg="1"/>
      <p:bldP spid="42" grpId="0" animBg="1"/>
      <p:bldP spid="4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cxnSp>
        <p:nvCxnSpPr>
          <p:cNvPr id="5" name="Straight Connector 4"/>
          <p:cNvCxnSpPr>
            <a:stCxn id="10" idx="4"/>
            <a:endCxn id="15" idx="0"/>
          </p:cNvCxnSpPr>
          <p:nvPr/>
        </p:nvCxnSpPr>
        <p:spPr>
          <a:xfrm flipH="1">
            <a:off x="3604169" y="3917666"/>
            <a:ext cx="256925" cy="38957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19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10710" y="3902734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84129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Straight Connector 23"/>
          <p:cNvCxnSpPr>
            <a:stCxn id="21" idx="3"/>
            <a:endCxn id="25" idx="0"/>
          </p:cNvCxnSpPr>
          <p:nvPr/>
        </p:nvCxnSpPr>
        <p:spPr>
          <a:xfrm flipH="1">
            <a:off x="6697426" y="3930818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Straight Connector 25"/>
          <p:cNvCxnSpPr>
            <a:stCxn id="21" idx="5"/>
            <a:endCxn id="27" idx="0"/>
          </p:cNvCxnSpPr>
          <p:nvPr/>
        </p:nvCxnSpPr>
        <p:spPr>
          <a:xfrm>
            <a:off x="7330612" y="3930818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269425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3630328" y="2600912"/>
            <a:ext cx="1815727" cy="2006947"/>
            <a:chOff x="2261195" y="2837871"/>
            <a:chExt cx="1815727" cy="2006946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2261195" y="2837871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076921" y="2837872"/>
              <a:ext cx="0" cy="2006945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781521" y="4844817"/>
              <a:ext cx="1295401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8" y="1129551"/>
            <a:ext cx="3227293" cy="17481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75569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938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94220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19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11479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34009" y="1429868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52396" y="3425655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450139" y="254612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</a:t>
            </a:r>
            <a:r>
              <a:rPr lang="en-IN" sz="2000" b="1" dirty="0"/>
              <a:t>3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4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5878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5" grpId="0" animBg="1"/>
      <p:bldP spid="15" grpId="1" animBg="1"/>
      <p:bldP spid="19" grpId="0" animBg="1"/>
      <p:bldP spid="21" grpId="0" animBg="1"/>
      <p:bldP spid="23" grpId="0" animBg="1"/>
      <p:bldP spid="25" grpId="0" animBg="1"/>
      <p:bldP spid="27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3" name="Straight Connector 12"/>
          <p:cNvCxnSpPr>
            <a:stCxn id="8" idx="5"/>
            <a:endCxn id="14" idx="0"/>
          </p:cNvCxnSpPr>
          <p:nvPr/>
        </p:nvCxnSpPr>
        <p:spPr>
          <a:xfrm>
            <a:off x="2610710" y="3902734"/>
            <a:ext cx="258853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549523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Straight Connector 23"/>
          <p:cNvCxnSpPr>
            <a:stCxn id="21" idx="3"/>
            <a:endCxn id="25" idx="0"/>
          </p:cNvCxnSpPr>
          <p:nvPr/>
        </p:nvCxnSpPr>
        <p:spPr>
          <a:xfrm flipH="1">
            <a:off x="6697426" y="3930818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377386" y="433532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3353813" y="2600912"/>
            <a:ext cx="2103120" cy="2006947"/>
            <a:chOff x="3353813" y="2600912"/>
            <a:chExt cx="21031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3353813" y="4607859"/>
              <a:ext cx="21031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94865"/>
            <a:ext cx="2608345" cy="137546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6" name="Freeform 17"/>
          <p:cNvSpPr>
            <a:spLocks/>
          </p:cNvSpPr>
          <p:nvPr/>
        </p:nvSpPr>
        <p:spPr bwMode="auto">
          <a:xfrm>
            <a:off x="7732054" y="3067146"/>
            <a:ext cx="388829" cy="550113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Freeform 18"/>
          <p:cNvSpPr>
            <a:spLocks/>
          </p:cNvSpPr>
          <p:nvPr/>
        </p:nvSpPr>
        <p:spPr bwMode="auto">
          <a:xfrm>
            <a:off x="8100912" y="2691889"/>
            <a:ext cx="451023" cy="585697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8"/>
            <a:ext cx="1385397" cy="186437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730239" y="2518043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7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44050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58492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93821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31320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540295" y="1442930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437996" y="253738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51476" y="340827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5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6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4" grpId="1" animBg="1"/>
      <p:bldP spid="19" grpId="0" animBg="1"/>
      <p:bldP spid="21" grpId="0" animBg="1"/>
      <p:bldP spid="23" grpId="0" animBg="1"/>
      <p:bldP spid="25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6" name="Oval 5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16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6" idx="3"/>
            <a:endCxn id="8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9" name="Straight Connector 8"/>
          <p:cNvCxnSpPr>
            <a:stCxn id="6" idx="5"/>
            <a:endCxn id="10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cxnSp>
        <p:nvCxnSpPr>
          <p:cNvPr id="11" name="Straight Connector 10"/>
          <p:cNvCxnSpPr>
            <a:stCxn id="8" idx="3"/>
            <a:endCxn id="12" idx="0"/>
          </p:cNvCxnSpPr>
          <p:nvPr/>
        </p:nvCxnSpPr>
        <p:spPr>
          <a:xfrm flipH="1">
            <a:off x="1977524" y="3902734"/>
            <a:ext cx="180582" cy="4045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57484" y="430724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0" name="Straight Connector 19"/>
          <p:cNvCxnSpPr>
            <a:stCxn id="19" idx="3"/>
            <a:endCxn id="21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Straight Connector 21"/>
          <p:cNvCxnSpPr>
            <a:stCxn id="19" idx="5"/>
            <a:endCxn id="23" idx="1"/>
          </p:cNvCxnSpPr>
          <p:nvPr/>
        </p:nvCxnSpPr>
        <p:spPr>
          <a:xfrm>
            <a:off x="7905041" y="2972485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260956" y="3305670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2439410" y="2600912"/>
            <a:ext cx="3017520" cy="2006947"/>
            <a:chOff x="2439410" y="2600912"/>
            <a:chExt cx="3017520" cy="2006947"/>
          </a:xfrm>
        </p:grpSpPr>
        <p:cxnSp>
          <p:nvCxnSpPr>
            <p:cNvPr id="30" name="Straight Arrow Connector 29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446054" y="2600913"/>
              <a:ext cx="0" cy="2006946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2439410" y="4607859"/>
              <a:ext cx="30175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4315269" y="2903421"/>
            <a:ext cx="10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70C0"/>
                </a:solidFill>
              </a:rPr>
              <a:t>Swap &amp; remove the last element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 rot="10800000">
            <a:off x="1976717" y="1149532"/>
            <a:ext cx="1942140" cy="222069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Create Max-heap</a:t>
            </a:r>
          </a:p>
        </p:txBody>
      </p:sp>
      <p:sp>
        <p:nvSpPr>
          <p:cNvPr id="38" name="Freeform 37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748924" y="4427227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16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31476" y="1443317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16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80758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218258" y="1443316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61026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51059" y="2550446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75372" y="3512779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Freeform 12"/>
          <p:cNvSpPr>
            <a:spLocks/>
          </p:cNvSpPr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7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51083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627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2" grpId="1" animBg="1"/>
      <p:bldP spid="19" grpId="0" animBg="1"/>
      <p:bldP spid="21" grpId="0" animBg="1"/>
      <p:bldP spid="23" grpId="0" animBg="1"/>
      <p:bldP spid="33" grpId="0"/>
      <p:bldP spid="34" grpId="0" animBg="1"/>
      <p:bldP spid="35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2"/>
              <p:cNvSpPr txBox="1">
                <a:spLocks/>
              </p:cNvSpPr>
              <p:nvPr/>
            </p:nvSpPr>
            <p:spPr>
              <a:xfrm>
                <a:off x="1714500" y="164465"/>
                <a:ext cx="8763000" cy="65405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txBody>
              <a:bodyPr anchor="t" anchorCtr="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2800" dirty="0" smtClean="0"/>
                  <a:t>To multiply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3141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5975 </m:t>
                    </m:r>
                  </m:oMath>
                </a14:m>
                <a:r>
                  <a:rPr lang="en-US" sz="2800" dirty="0" smtClean="0"/>
                  <a:t>with 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0818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2818</m:t>
                    </m:r>
                  </m:oMath>
                </a14:m>
                <a:endParaRPr lang="en-US" sz="2800" dirty="0" smtClean="0"/>
              </a:p>
              <a:p>
                <a:pPr marL="0" indent="0" algn="ctr">
                  <a:buFont typeface="Arial" pitchFamily="34" charset="0"/>
                  <a:buNone/>
                </a:pPr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164465"/>
                <a:ext cx="8763000" cy="654050"/>
              </a:xfrm>
              <a:prstGeom prst="rect">
                <a:avLst/>
              </a:prstGeom>
              <a:blipFill rotWithShape="0">
                <a:blip r:embed="rId2"/>
                <a:stretch>
                  <a:fillRect t="-10280" b="-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5666516" y="164465"/>
            <a:ext cx="0" cy="654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54703" y="164465"/>
            <a:ext cx="0" cy="6540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14461" y="727361"/>
            <a:ext cx="82296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189344" y="727361"/>
            <a:ext cx="838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24152"/>
              </p:ext>
            </p:extLst>
          </p:nvPr>
        </p:nvGraphicFramePr>
        <p:xfrm>
          <a:off x="2417626" y="969812"/>
          <a:ext cx="6705600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3419318280"/>
                    </a:ext>
                  </a:extLst>
                </a:gridCol>
                <a:gridCol w="1046775">
                  <a:extLst>
                    <a:ext uri="{9D8B030D-6E8A-4147-A177-3AD203B41FA5}">
                      <a16:colId xmlns:a16="http://schemas.microsoft.com/office/drawing/2014/main" val="2188335301"/>
                    </a:ext>
                  </a:extLst>
                </a:gridCol>
                <a:gridCol w="3898605">
                  <a:extLst>
                    <a:ext uri="{9D8B030D-6E8A-4147-A177-3AD203B41FA5}">
                      <a16:colId xmlns:a16="http://schemas.microsoft.com/office/drawing/2014/main" val="1483537212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Multiply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Shift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Result 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6016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215106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5949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 smtClean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5588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962305"/>
                  </a:ext>
                </a:extLst>
              </a:tr>
              <a:tr h="459740">
                <a:tc gridSpan="3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6226289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20641"/>
              </p:ext>
            </p:extLst>
          </p:nvPr>
        </p:nvGraphicFramePr>
        <p:xfrm>
          <a:off x="2417626" y="3789212"/>
          <a:ext cx="6705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0220">
                  <a:extLst>
                    <a:ext uri="{9D8B030D-6E8A-4147-A177-3AD203B41FA5}">
                      <a16:colId xmlns:a16="http://schemas.microsoft.com/office/drawing/2014/main" val="3419318280"/>
                    </a:ext>
                  </a:extLst>
                </a:gridCol>
                <a:gridCol w="1046775">
                  <a:extLst>
                    <a:ext uri="{9D8B030D-6E8A-4147-A177-3AD203B41FA5}">
                      <a16:colId xmlns:a16="http://schemas.microsoft.com/office/drawing/2014/main" val="2188335301"/>
                    </a:ext>
                  </a:extLst>
                </a:gridCol>
                <a:gridCol w="3898605">
                  <a:extLst>
                    <a:ext uri="{9D8B030D-6E8A-4147-A177-3AD203B41FA5}">
                      <a16:colId xmlns:a16="http://schemas.microsoft.com/office/drawing/2014/main" val="1483537212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Multiply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Shift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rgbClr val="AD1457"/>
                          </a:solidFill>
                        </a:rPr>
                        <a:t>Result </a:t>
                      </a:r>
                      <a:endParaRPr lang="en-US" sz="2000" b="0" dirty="0">
                        <a:solidFill>
                          <a:srgbClr val="AD1457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8560165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215106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35949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555888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9962305"/>
                  </a:ext>
                </a:extLst>
              </a:tr>
              <a:tr h="444500">
                <a:tc gridSpan="3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US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5432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17626" y="1427012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3141∗0818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1427012"/>
                <a:ext cx="1752600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17626" y="2379472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5975∗0818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2379472"/>
                <a:ext cx="175260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417626" y="1903242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3141∗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1903242"/>
                <a:ext cx="1752600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417626" y="2855702"/>
                <a:ext cx="1752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5975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2855702"/>
                <a:ext cx="175260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551226" y="14841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1484102"/>
                <a:ext cx="304800" cy="400110"/>
              </a:xfrm>
              <a:prstGeom prst="rect">
                <a:avLst/>
              </a:prstGeom>
              <a:blipFill rotWithShape="0">
                <a:blip r:embed="rId7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551226" y="19413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1941302"/>
                <a:ext cx="304800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51226" y="23985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2398502"/>
                <a:ext cx="304800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551226" y="28557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2855702"/>
                <a:ext cx="304800" cy="400110"/>
              </a:xfrm>
              <a:prstGeom prst="rect">
                <a:avLst/>
              </a:prstGeom>
              <a:blipFill rotWithShape="0"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532426" y="142701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256933800000000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26" y="1427012"/>
                <a:ext cx="2560320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89626" y="1903242"/>
                <a:ext cx="2103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𝟖𝟖𝟓𝟏𝟑𝟑𝟖𝟎𝟎𝟎𝟎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26" y="1903242"/>
                <a:ext cx="2103120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89626" y="2379472"/>
                <a:ext cx="2103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4887550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26" y="2379472"/>
                <a:ext cx="2103120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6989626" y="2855702"/>
                <a:ext cx="21031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16837550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9626" y="2855702"/>
                <a:ext cx="2103120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6684826" y="3255812"/>
                <a:ext cx="2438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𝟐𝟓𝟕𝟎𝟕𝟏𝟐𝟎𝟓𝟕𝟏𝟕𝟓𝟓𝟎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826" y="3255812"/>
                <a:ext cx="2438400" cy="400110"/>
              </a:xfrm>
              <a:prstGeom prst="rect">
                <a:avLst/>
              </a:prstGeom>
              <a:blipFill rotWithShape="0">
                <a:blip r:embed="rId14"/>
                <a:stretch>
                  <a:fillRect r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417626" y="4239914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31∗28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4239914"/>
                <a:ext cx="1737360" cy="40011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17626" y="5171919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41∗28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626" y="5171919"/>
                <a:ext cx="1737360" cy="40011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396844" y="4684502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31∗18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44" y="4684502"/>
                <a:ext cx="1737360" cy="40011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396844" y="5598902"/>
                <a:ext cx="173736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41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∗18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844" y="5598902"/>
                <a:ext cx="1737360" cy="40011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4551226" y="42273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4227302"/>
                <a:ext cx="304800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551226" y="46845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4684502"/>
                <a:ext cx="304800" cy="400110"/>
              </a:xfrm>
              <a:prstGeom prst="rect">
                <a:avLst/>
              </a:prstGeom>
              <a:blipFill rotWithShape="0">
                <a:blip r:embed="rId1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551226" y="51417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5141702"/>
                <a:ext cx="304800" cy="400110"/>
              </a:xfrm>
              <a:prstGeom prst="rect">
                <a:avLst/>
              </a:prstGeom>
              <a:blipFill rotWithShape="0">
                <a:blip r:embed="rId1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551226" y="5598902"/>
                <a:ext cx="30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226" y="5598902"/>
                <a:ext cx="304800" cy="400110"/>
              </a:xfrm>
              <a:prstGeom prst="rect">
                <a:avLst/>
              </a:prstGeom>
              <a:blipFill rotWithShape="0">
                <a:blip r:embed="rId9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562906" y="424641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868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2906" y="4246412"/>
                <a:ext cx="2560320" cy="40011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532426" y="470361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558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26" y="4703612"/>
                <a:ext cx="2560320" cy="40011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532426" y="514170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1148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00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26" y="5141702"/>
                <a:ext cx="2560320" cy="40011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6532426" y="559890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738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26" y="5598902"/>
                <a:ext cx="2560320" cy="40011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532426" y="6056102"/>
                <a:ext cx="256032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𝟖𝟖𝟓𝟏𝟑𝟑𝟖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26" y="6056102"/>
                <a:ext cx="2560320" cy="40011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Curved Right Arrow 56"/>
          <p:cNvSpPr/>
          <p:nvPr/>
        </p:nvSpPr>
        <p:spPr>
          <a:xfrm>
            <a:off x="1427026" y="2036612"/>
            <a:ext cx="990600" cy="2209800"/>
          </a:xfrm>
          <a:prstGeom prst="curvedRightArrow">
            <a:avLst/>
          </a:prstGeom>
          <a:solidFill>
            <a:schemeClr val="bg2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2874826" y="1920417"/>
            <a:ext cx="0" cy="420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713026" y="1903242"/>
            <a:ext cx="0" cy="42099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rved Up Arrow 59"/>
          <p:cNvSpPr/>
          <p:nvPr/>
        </p:nvSpPr>
        <p:spPr>
          <a:xfrm rot="16200000">
            <a:off x="7352524" y="3618709"/>
            <a:ext cx="4532004" cy="990600"/>
          </a:xfrm>
          <a:prstGeom prst="curvedUpArrow">
            <a:avLst/>
          </a:prstGeom>
          <a:solidFill>
            <a:schemeClr val="bg2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47665" y="3284357"/>
            <a:ext cx="2560320" cy="411480"/>
          </a:xfrm>
          <a:prstGeom prst="rect">
            <a:avLst/>
          </a:prstGeom>
          <a:solidFill>
            <a:srgbClr val="F48CA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60" grpId="0" animBg="1"/>
      <p:bldP spid="6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Example 2</a:t>
            </a:r>
          </a:p>
        </p:txBody>
      </p:sp>
      <p:sp>
        <p:nvSpPr>
          <p:cNvPr id="4" name="Oval 3"/>
          <p:cNvSpPr/>
          <p:nvPr/>
        </p:nvSpPr>
        <p:spPr>
          <a:xfrm>
            <a:off x="2638797" y="2398059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14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Connector 4"/>
          <p:cNvCxnSpPr>
            <a:stCxn id="4" idx="3"/>
            <a:endCxn id="6" idx="0"/>
          </p:cNvCxnSpPr>
          <p:nvPr/>
        </p:nvCxnSpPr>
        <p:spPr>
          <a:xfrm flipH="1">
            <a:off x="2384408" y="2944401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064368" y="3356392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" name="Straight Connector 6"/>
          <p:cNvCxnSpPr>
            <a:stCxn id="4" idx="5"/>
            <a:endCxn id="8" idx="1"/>
          </p:cNvCxnSpPr>
          <p:nvPr/>
        </p:nvCxnSpPr>
        <p:spPr>
          <a:xfrm>
            <a:off x="3185139" y="2944401"/>
            <a:ext cx="449653" cy="4269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541054" y="327758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7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657484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6096000" y="1053692"/>
            <a:ext cx="0" cy="5207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58699" y="2426143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7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stCxn id="11" idx="3"/>
            <a:endCxn id="13" idx="0"/>
          </p:cNvCxnSpPr>
          <p:nvPr/>
        </p:nvCxnSpPr>
        <p:spPr>
          <a:xfrm flipH="1">
            <a:off x="7104310" y="2972485"/>
            <a:ext cx="348127" cy="411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84270" y="338447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7197653" y="1386239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3630328" y="2600912"/>
            <a:ext cx="1826602" cy="1097281"/>
            <a:chOff x="3630328" y="2600912"/>
            <a:chExt cx="1826602" cy="1097281"/>
          </a:xfrm>
        </p:grpSpPr>
        <p:cxnSp>
          <p:nvCxnSpPr>
            <p:cNvPr id="16" name="Straight Arrow Connector 15"/>
            <p:cNvCxnSpPr/>
            <p:nvPr/>
          </p:nvCxnSpPr>
          <p:spPr>
            <a:xfrm flipH="1">
              <a:off x="3630328" y="2600912"/>
              <a:ext cx="1815726" cy="1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46054" y="2600913"/>
              <a:ext cx="0" cy="1097280"/>
            </a:xfrm>
            <a:prstGeom prst="line">
              <a:avLst/>
            </a:prstGeom>
            <a:ln w="28575">
              <a:solidFill>
                <a:srgbClr val="ED52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268210" y="3693459"/>
              <a:ext cx="1188720" cy="0"/>
            </a:xfrm>
            <a:prstGeom prst="straightConnector1">
              <a:avLst/>
            </a:prstGeom>
            <a:ln w="28575">
              <a:solidFill>
                <a:srgbClr val="ED524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4075612" y="2642164"/>
            <a:ext cx="138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Swap &amp; 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 rot="10800000">
            <a:off x="1976717" y="1149531"/>
            <a:ext cx="1210620" cy="235131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2372" y="2417747"/>
            <a:ext cx="26173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Already a Max-heap</a:t>
            </a:r>
          </a:p>
        </p:txBody>
      </p:sp>
      <p:sp>
        <p:nvSpPr>
          <p:cNvPr id="22" name="Freeform 21"/>
          <p:cNvSpPr/>
          <p:nvPr/>
        </p:nvSpPr>
        <p:spPr>
          <a:xfrm rot="10800000">
            <a:off x="7408978" y="1117927"/>
            <a:ext cx="755308" cy="214483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32494" y="339757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14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0237" y="2518044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2207" y="143025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14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19947" y="1443315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7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84464" y="1430254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34008" y="1442931"/>
            <a:ext cx="54864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75710" y="3504461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3201" y="2546128"/>
            <a:ext cx="4572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</a:rPr>
              <a:t>1</a:t>
            </a:r>
          </a:p>
        </p:txBody>
      </p:sp>
      <p:sp>
        <p:nvSpPr>
          <p:cNvPr id="31" name="Freeform 11"/>
          <p:cNvSpPr>
            <a:spLocks/>
          </p:cNvSpPr>
          <p:nvPr/>
        </p:nvSpPr>
        <p:spPr bwMode="auto">
          <a:xfrm>
            <a:off x="6931865" y="2818200"/>
            <a:ext cx="376788" cy="534342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Freeform 12"/>
          <p:cNvSpPr>
            <a:spLocks/>
          </p:cNvSpPr>
          <p:nvPr/>
        </p:nvSpPr>
        <p:spPr bwMode="auto">
          <a:xfrm>
            <a:off x="7391783" y="3085371"/>
            <a:ext cx="239714" cy="452814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rgbClr val="ED524F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257212" y="2899067"/>
            <a:ext cx="253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Swap &amp; 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/>
          </p:nvPr>
        </p:nvGraphicFramePr>
        <p:xfrm>
          <a:off x="7524224" y="4556160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" name="Straight Connector 34"/>
          <p:cNvCxnSpPr/>
          <p:nvPr/>
        </p:nvCxnSpPr>
        <p:spPr>
          <a:xfrm>
            <a:off x="6087291" y="4219303"/>
            <a:ext cx="57607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124424" y="5311466"/>
            <a:ext cx="640080" cy="64008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1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67258" y="5311342"/>
            <a:ext cx="1537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solidFill>
                  <a:srgbClr val="0070C0"/>
                </a:solidFill>
              </a:rPr>
              <a:t>Remove the last element</a:t>
            </a:r>
            <a:endParaRPr lang="en-US" b="1" dirty="0">
              <a:solidFill>
                <a:srgbClr val="0070C0"/>
              </a:solidFill>
            </a:endParaRPr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7524224" y="4551806"/>
          <a:ext cx="384048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14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16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17</a:t>
                      </a:r>
                      <a:endParaRPr lang="en-US" sz="2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9" name="Rounded Rectangle 38"/>
          <p:cNvSpPr/>
          <p:nvPr/>
        </p:nvSpPr>
        <p:spPr>
          <a:xfrm>
            <a:off x="7467618" y="5734590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56897" y="796458"/>
            <a:ext cx="84029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9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251083" y="796458"/>
            <a:ext cx="97013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10</a:t>
            </a:r>
            <a:endParaRPr 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6194477" y="4279887"/>
            <a:ext cx="970137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000" b="1" dirty="0" smtClean="0"/>
              <a:t>Step 11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418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8" grpId="1" animBg="1"/>
      <p:bldP spid="11" grpId="0" animBg="1"/>
      <p:bldP spid="13" grpId="0" animBg="1"/>
      <p:bldP spid="13" grpId="1" animBg="1"/>
      <p:bldP spid="19" grpId="0"/>
      <p:bldP spid="20" grpId="0" animBg="1"/>
      <p:bldP spid="21" grpId="0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/>
      <p:bldP spid="36" grpId="0" animBg="1"/>
      <p:bldP spid="36" grpId="1" animBg="1"/>
      <p:bldP spid="37" grpId="0"/>
      <p:bldP spid="37" grpId="1"/>
      <p:bldP spid="39" grpId="0" animBg="1"/>
      <p:bldP spid="41" grpId="0" animBg="1"/>
      <p:bldP spid="4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Heap Sort Example-3</a:t>
            </a:r>
            <a:endParaRPr lang="en-IN" dirty="0"/>
          </a:p>
        </p:txBody>
      </p:sp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19" y="355601"/>
            <a:ext cx="10085162" cy="4561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97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7"/>
          <a:stretch/>
        </p:blipFill>
        <p:spPr bwMode="auto">
          <a:xfrm>
            <a:off x="1053419" y="0"/>
            <a:ext cx="10085162" cy="3973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06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26"/>
          <a:stretch/>
        </p:blipFill>
        <p:spPr bwMode="auto">
          <a:xfrm>
            <a:off x="1053419" y="0"/>
            <a:ext cx="10085162" cy="333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0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17"/>
          <a:stretch/>
        </p:blipFill>
        <p:spPr bwMode="auto">
          <a:xfrm>
            <a:off x="1053419" y="0"/>
            <a:ext cx="10085162" cy="2699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0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84"/>
          <a:stretch/>
        </p:blipFill>
        <p:spPr bwMode="auto">
          <a:xfrm>
            <a:off x="1053419" y="0"/>
            <a:ext cx="10085162" cy="2044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89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2"/>
          <a:stretch/>
        </p:blipFill>
        <p:spPr bwMode="auto">
          <a:xfrm>
            <a:off x="1053419" y="0"/>
            <a:ext cx="10085162" cy="1506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5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rocedures for implementing heap so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1"/>
          <a:stretch/>
        </p:blipFill>
        <p:spPr bwMode="auto">
          <a:xfrm>
            <a:off x="2755560" y="223243"/>
            <a:ext cx="6680881" cy="641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20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the following elements using Heap Sort Method.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 smtClean="0"/>
              <a:t>34, 18, 65, 32, 51, 21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 smtClean="0"/>
              <a:t>20, 50, 30, 75, 90, 65, 25, 10, 40</a:t>
            </a:r>
          </a:p>
          <a:p>
            <a:pPr marL="1001712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smtClean="0"/>
              <a:t>Sort the following elements in Descending order using Hear Sort Algorithm.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65, 77, 5, 23, 32, 45, 99, 83, 69, 81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MAX-HEAPIFY(A</a:t>
                </a:r>
                <a:r>
                  <a:rPr lang="en-US" b="1" dirty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74271" y="2471057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for Algorithmic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3989" y="907868"/>
            <a:ext cx="4953000" cy="167738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IN" sz="2200" b="1" dirty="0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BUILD-MAX-HEAP(A)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US" sz="2200" b="1" dirty="0" err="1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← ⌊length[A]/2⌋ </a:t>
            </a:r>
            <a:r>
              <a:rPr lang="en-US" sz="2200" b="1" dirty="0" err="1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downto</a:t>
            </a:r>
            <a:r>
              <a:rPr lang="en-US" sz="2200" b="1" dirty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 1</a:t>
            </a:r>
          </a:p>
          <a:p>
            <a:pPr lvl="1">
              <a:spcBef>
                <a:spcPts val="600"/>
              </a:spcBef>
            </a:pPr>
            <a:r>
              <a:rPr lang="en-US" sz="2200" b="1" dirty="0" smtClean="0">
                <a:solidFill>
                  <a:srgbClr val="92D050"/>
                </a:solidFill>
                <a:latin typeface="Consolas" pitchFamily="49" charset="0"/>
                <a:cs typeface="Consolas" pitchFamily="49" charset="0"/>
              </a:rPr>
              <a:t>do </a:t>
            </a:r>
            <a:r>
              <a:rPr lang="en-US" sz="2200" b="1" dirty="0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MAX-HEAPIFY(A, </a:t>
            </a:r>
            <a:r>
              <a:rPr lang="en-US" sz="2200" b="1" dirty="0" err="1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200" b="1" dirty="0">
                <a:solidFill>
                  <a:srgbClr val="ED524F"/>
                </a:solidFill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81000" y="3657600"/>
            <a:ext cx="1143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503358" y="907868"/>
          <a:ext cx="329184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42696" y="2882554"/>
            <a:ext cx="228600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heap-size[A] = 6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70112" y="1347129"/>
            <a:ext cx="4645641" cy="386368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42303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A71160"/>
                </a:solidFill>
              </a:rPr>
              <a:t>i</a:t>
            </a:r>
            <a:r>
              <a:rPr lang="en-US" sz="2000" b="1" dirty="0" smtClean="0">
                <a:solidFill>
                  <a:srgbClr val="A71160"/>
                </a:solidFill>
              </a:rPr>
              <a:t> = 3</a:t>
            </a:r>
            <a:endParaRPr lang="en-US" sz="2000" b="1" dirty="0">
              <a:solidFill>
                <a:srgbClr val="A71160"/>
              </a:solidFill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6297918" y="1558608"/>
            <a:ext cx="2052062" cy="1884429"/>
            <a:chOff x="6297918" y="1558608"/>
            <a:chExt cx="2052062" cy="1884429"/>
          </a:xfrm>
        </p:grpSpPr>
        <p:cxnSp>
          <p:nvCxnSpPr>
            <p:cNvPr id="18" name="Straight Connector 17"/>
            <p:cNvCxnSpPr>
              <a:stCxn id="23" idx="4"/>
              <a:endCxn id="28" idx="0"/>
            </p:cNvCxnSpPr>
            <p:nvPr/>
          </p:nvCxnSpPr>
          <p:spPr>
            <a:xfrm flipH="1">
              <a:off x="8050091" y="2734026"/>
              <a:ext cx="43251" cy="18207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208752" y="1558608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4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0" name="Straight Connector 19"/>
            <p:cNvCxnSpPr>
              <a:stCxn id="19" idx="3"/>
              <a:endCxn id="21" idx="0"/>
            </p:cNvCxnSpPr>
            <p:nvPr/>
          </p:nvCxnSpPr>
          <p:spPr>
            <a:xfrm flipH="1">
              <a:off x="6938988" y="2008373"/>
              <a:ext cx="344932" cy="2276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6682350" y="2235981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2" name="Straight Connector 21"/>
            <p:cNvCxnSpPr>
              <a:stCxn id="19" idx="5"/>
              <a:endCxn id="23" idx="0"/>
            </p:cNvCxnSpPr>
            <p:nvPr/>
          </p:nvCxnSpPr>
          <p:spPr>
            <a:xfrm>
              <a:off x="7646859" y="2008374"/>
              <a:ext cx="446483" cy="19872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7836705" y="2207093"/>
              <a:ext cx="513275" cy="526931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3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24" name="Straight Connector 23"/>
            <p:cNvCxnSpPr>
              <a:stCxn id="21" idx="3"/>
              <a:endCxn id="25" idx="0"/>
            </p:cNvCxnSpPr>
            <p:nvPr/>
          </p:nvCxnSpPr>
          <p:spPr>
            <a:xfrm flipH="1">
              <a:off x="6554556" y="2685747"/>
              <a:ext cx="202962" cy="23035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6297918" y="2916105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2</a:t>
              </a:r>
            </a:p>
          </p:txBody>
        </p:sp>
        <p:cxnSp>
          <p:nvCxnSpPr>
            <p:cNvPr id="26" name="Straight Connector 25"/>
            <p:cNvCxnSpPr>
              <a:stCxn id="21" idx="5"/>
              <a:endCxn id="27" idx="0"/>
            </p:cNvCxnSpPr>
            <p:nvPr/>
          </p:nvCxnSpPr>
          <p:spPr>
            <a:xfrm>
              <a:off x="7120458" y="2685749"/>
              <a:ext cx="236095" cy="21376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7099916" y="2899510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9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793452" y="2916102"/>
              <a:ext cx="513275" cy="526932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bg1">
                      <a:lumMod val="95000"/>
                    </a:schemeClr>
                  </a:solidFill>
                </a:rPr>
                <a:t>7</a:t>
              </a:r>
              <a:endParaRPr lang="en-US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6165668" y="1495697"/>
            <a:ext cx="1840785" cy="1588951"/>
            <a:chOff x="6165668" y="1495697"/>
            <a:chExt cx="1840785" cy="1588951"/>
          </a:xfrm>
        </p:grpSpPr>
        <p:sp>
          <p:nvSpPr>
            <p:cNvPr id="12" name="TextBox 11"/>
            <p:cNvSpPr txBox="1"/>
            <p:nvPr/>
          </p:nvSpPr>
          <p:spPr>
            <a:xfrm>
              <a:off x="7004124" y="1495697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55009" y="2052080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02074" y="2059193"/>
              <a:ext cx="253623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5668" y="2721681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59934" y="2747558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29847" y="2688659"/>
              <a:ext cx="276606" cy="337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30202" y="4192871"/>
            <a:ext cx="2594235" cy="2191536"/>
            <a:chOff x="5838477" y="1752600"/>
            <a:chExt cx="2594235" cy="2191536"/>
          </a:xfrm>
        </p:grpSpPr>
        <p:grpSp>
          <p:nvGrpSpPr>
            <p:cNvPr id="30" name="Group 29"/>
            <p:cNvGrpSpPr/>
            <p:nvPr/>
          </p:nvGrpSpPr>
          <p:grpSpPr>
            <a:xfrm>
              <a:off x="5995546" y="1821529"/>
              <a:ext cx="2437166" cy="2122607"/>
              <a:chOff x="5522950" y="3505200"/>
              <a:chExt cx="2437166" cy="2122607"/>
            </a:xfrm>
          </p:grpSpPr>
          <p:cxnSp>
            <p:nvCxnSpPr>
              <p:cNvPr id="37" name="Straight Connector 36"/>
              <p:cNvCxnSpPr>
                <a:stCxn id="42" idx="4"/>
                <a:endCxn id="47" idx="0"/>
              </p:cNvCxnSpPr>
              <p:nvPr/>
            </p:nvCxnSpPr>
            <p:spPr>
              <a:xfrm flipH="1">
                <a:off x="7535815" y="4793045"/>
                <a:ext cx="119501" cy="2574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Oval 3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39" name="Straight Connector 38"/>
              <p:cNvCxnSpPr>
                <a:stCxn id="38" idx="3"/>
                <a:endCxn id="4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3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41" name="Straight Connector 40"/>
              <p:cNvCxnSpPr>
                <a:stCxn id="38" idx="5"/>
                <a:endCxn id="4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43" name="Straight Connector 42"/>
              <p:cNvCxnSpPr>
                <a:stCxn id="40" idx="3"/>
                <a:endCxn id="4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45" name="Straight Connector 44"/>
              <p:cNvCxnSpPr>
                <a:stCxn id="40" idx="5"/>
                <a:endCxn id="46" idx="0"/>
              </p:cNvCxnSpPr>
              <p:nvPr/>
            </p:nvCxnSpPr>
            <p:spPr>
              <a:xfrm>
                <a:off x="6499853" y="4740148"/>
                <a:ext cx="280402" cy="28645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6475455" y="502660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7231015" y="5050474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67013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 flipH="1">
            <a:off x="4193180" y="3819912"/>
            <a:ext cx="3489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194283" y="3819912"/>
            <a:ext cx="0" cy="2651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750991" y="4273059"/>
            <a:ext cx="2594235" cy="2146433"/>
            <a:chOff x="5838477" y="1752600"/>
            <a:chExt cx="2594235" cy="2146433"/>
          </a:xfrm>
        </p:grpSpPr>
        <p:grpSp>
          <p:nvGrpSpPr>
            <p:cNvPr id="51" name="Group 50"/>
            <p:cNvGrpSpPr/>
            <p:nvPr/>
          </p:nvGrpSpPr>
          <p:grpSpPr>
            <a:xfrm>
              <a:off x="5995546" y="1821529"/>
              <a:ext cx="2437166" cy="2077504"/>
              <a:chOff x="5522950" y="3505200"/>
              <a:chExt cx="2437166" cy="2077504"/>
            </a:xfrm>
          </p:grpSpPr>
          <p:cxnSp>
            <p:nvCxnSpPr>
              <p:cNvPr id="58" name="Straight Connector 57"/>
              <p:cNvCxnSpPr>
                <a:stCxn id="63" idx="4"/>
                <a:endCxn id="68" idx="0"/>
              </p:cNvCxnSpPr>
              <p:nvPr/>
            </p:nvCxnSpPr>
            <p:spPr>
              <a:xfrm flipH="1">
                <a:off x="7508124" y="4793045"/>
                <a:ext cx="147192" cy="212326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60" name="Straight Connector 59"/>
              <p:cNvCxnSpPr>
                <a:stCxn id="59" idx="3"/>
                <a:endCxn id="61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Oval 60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62" name="Straight Connector 61"/>
              <p:cNvCxnSpPr>
                <a:stCxn id="59" idx="5"/>
                <a:endCxn id="63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</a:p>
            </p:txBody>
          </p:sp>
          <p:cxnSp>
            <p:nvCxnSpPr>
              <p:cNvPr id="64" name="Straight Connector 63"/>
              <p:cNvCxnSpPr>
                <a:stCxn id="61" idx="3"/>
                <a:endCxn id="65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66" name="Straight Connector 65"/>
              <p:cNvCxnSpPr>
                <a:stCxn id="61" idx="5"/>
                <a:endCxn id="67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Oval 66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</a:p>
            </p:txBody>
          </p:sp>
          <p:sp>
            <p:nvSpPr>
              <p:cNvPr id="68" name="Oval 67"/>
              <p:cNvSpPr/>
              <p:nvPr/>
            </p:nvSpPr>
            <p:spPr>
              <a:xfrm>
                <a:off x="7203324" y="5005371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696200" y="305966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69114" y="4261800"/>
            <a:ext cx="2594235" cy="2133600"/>
            <a:chOff x="5838477" y="1752600"/>
            <a:chExt cx="2594235" cy="2133600"/>
          </a:xfrm>
        </p:grpSpPr>
        <p:grpSp>
          <p:nvGrpSpPr>
            <p:cNvPr id="70" name="Group 69"/>
            <p:cNvGrpSpPr/>
            <p:nvPr/>
          </p:nvGrpSpPr>
          <p:grpSpPr>
            <a:xfrm>
              <a:off x="5995546" y="1821529"/>
              <a:ext cx="2437166" cy="2064671"/>
              <a:chOff x="5522950" y="3505200"/>
              <a:chExt cx="2437166" cy="2064671"/>
            </a:xfrm>
          </p:grpSpPr>
          <p:cxnSp>
            <p:nvCxnSpPr>
              <p:cNvPr id="77" name="Straight Connector 76"/>
              <p:cNvCxnSpPr>
                <a:stCxn id="82" idx="4"/>
                <a:endCxn id="87" idx="0"/>
              </p:cNvCxnSpPr>
              <p:nvPr/>
            </p:nvCxnSpPr>
            <p:spPr>
              <a:xfrm flipH="1">
                <a:off x="7495419" y="4793045"/>
                <a:ext cx="159897" cy="19949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/>
              <p:cNvSpPr/>
              <p:nvPr/>
            </p:nvSpPr>
            <p:spPr>
              <a:xfrm>
                <a:off x="6604717" y="3505200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4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79" name="Straight Connector 78"/>
              <p:cNvCxnSpPr>
                <a:stCxn id="78" idx="3"/>
                <a:endCxn id="80" idx="0"/>
              </p:cNvCxnSpPr>
              <p:nvPr/>
            </p:nvCxnSpPr>
            <p:spPr>
              <a:xfrm flipH="1">
                <a:off x="6284327" y="3997985"/>
                <a:ext cx="409664" cy="249378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Oval 79"/>
              <p:cNvSpPr/>
              <p:nvPr/>
            </p:nvSpPr>
            <p:spPr>
              <a:xfrm>
                <a:off x="5979527" y="4247363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9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81" name="Straight Connector 80"/>
              <p:cNvCxnSpPr>
                <a:stCxn id="78" idx="5"/>
                <a:endCxn id="82" idx="0"/>
              </p:cNvCxnSpPr>
              <p:nvPr/>
            </p:nvCxnSpPr>
            <p:spPr>
              <a:xfrm>
                <a:off x="7125043" y="3997985"/>
                <a:ext cx="530273" cy="21772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Oval 81"/>
              <p:cNvSpPr/>
              <p:nvPr/>
            </p:nvSpPr>
            <p:spPr>
              <a:xfrm>
                <a:off x="7350516" y="4215712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7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cxnSp>
            <p:nvCxnSpPr>
              <p:cNvPr id="83" name="Straight Connector 82"/>
              <p:cNvCxnSpPr>
                <a:stCxn id="80" idx="3"/>
                <a:endCxn id="84" idx="0"/>
              </p:cNvCxnSpPr>
              <p:nvPr/>
            </p:nvCxnSpPr>
            <p:spPr>
              <a:xfrm flipH="1">
                <a:off x="5827750" y="4740148"/>
                <a:ext cx="241051" cy="25239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5522950" y="4992538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  <p:cxnSp>
            <p:nvCxnSpPr>
              <p:cNvPr id="85" name="Straight Connector 84"/>
              <p:cNvCxnSpPr>
                <a:stCxn id="80" idx="5"/>
                <a:endCxn id="86" idx="0"/>
              </p:cNvCxnSpPr>
              <p:nvPr/>
            </p:nvCxnSpPr>
            <p:spPr>
              <a:xfrm>
                <a:off x="6499853" y="4740148"/>
                <a:ext cx="280402" cy="23420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Oval 85"/>
              <p:cNvSpPr/>
              <p:nvPr/>
            </p:nvSpPr>
            <p:spPr>
              <a:xfrm>
                <a:off x="6475455" y="4974355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7190619" y="4992537"/>
                <a:ext cx="609600" cy="577333"/>
              </a:xfrm>
              <a:prstGeom prst="ellipse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>
                        <a:lumMod val="95000"/>
                      </a:schemeClr>
                    </a:solidFill>
                  </a:rPr>
                  <a:t>3</a:t>
                </a:r>
                <a:endParaRPr lang="en-US" sz="2000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6834284" y="17526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1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00884" y="2362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2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663215" y="2369994"/>
              <a:ext cx="3012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838477" y="3095848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4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81800" y="3124200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5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696200" y="3046605"/>
              <a:ext cx="32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6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4529088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lang="en-US" dirty="0"/>
              <a:t> = 2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398368" y="4243452"/>
            <a:ext cx="656525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rgbClr val="A71160"/>
                </a:solidFill>
              </a:defRPr>
            </a:lvl1pPr>
          </a:lstStyle>
          <a:p>
            <a:r>
              <a:rPr lang="en-US" dirty="0" err="1"/>
              <a:t>i</a:t>
            </a:r>
            <a:r>
              <a:rPr lang="en-US" dirty="0"/>
              <a:t> = 1</a:t>
            </a:r>
          </a:p>
        </p:txBody>
      </p:sp>
      <p:sp>
        <p:nvSpPr>
          <p:cNvPr id="90" name="Freeform 11"/>
          <p:cNvSpPr>
            <a:spLocks/>
          </p:cNvSpPr>
          <p:nvPr/>
        </p:nvSpPr>
        <p:spPr bwMode="auto">
          <a:xfrm>
            <a:off x="2729955" y="5356265"/>
            <a:ext cx="203504" cy="449263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" name="Freeform 12"/>
          <p:cNvSpPr>
            <a:spLocks/>
          </p:cNvSpPr>
          <p:nvPr/>
        </p:nvSpPr>
        <p:spPr bwMode="auto">
          <a:xfrm>
            <a:off x="3367407" y="5496748"/>
            <a:ext cx="124045" cy="408703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788783" y="2187115"/>
            <a:ext cx="3215146" cy="365760"/>
          </a:xfrm>
          <a:prstGeom prst="round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17"/>
          <p:cNvSpPr>
            <a:spLocks/>
          </p:cNvSpPr>
          <p:nvPr/>
        </p:nvSpPr>
        <p:spPr bwMode="auto">
          <a:xfrm>
            <a:off x="5587264" y="5683250"/>
            <a:ext cx="262607" cy="370251"/>
          </a:xfrm>
          <a:custGeom>
            <a:avLst/>
            <a:gdLst>
              <a:gd name="T0" fmla="*/ 197 w 197"/>
              <a:gd name="T1" fmla="*/ 260 h 260"/>
              <a:gd name="T2" fmla="*/ 114 w 197"/>
              <a:gd name="T3" fmla="*/ 233 h 260"/>
              <a:gd name="T4" fmla="*/ 41 w 197"/>
              <a:gd name="T5" fmla="*/ 164 h 260"/>
              <a:gd name="T6" fmla="*/ 0 w 197"/>
              <a:gd name="T7" fmla="*/ 0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197"/>
              <a:gd name="T13" fmla="*/ 0 h 260"/>
              <a:gd name="T14" fmla="*/ 197 w 19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7" h="260">
                <a:moveTo>
                  <a:pt x="197" y="260"/>
                </a:moveTo>
                <a:cubicBezTo>
                  <a:pt x="183" y="256"/>
                  <a:pt x="140" y="249"/>
                  <a:pt x="114" y="233"/>
                </a:cubicBezTo>
                <a:cubicBezTo>
                  <a:pt x="88" y="217"/>
                  <a:pt x="60" y="203"/>
                  <a:pt x="41" y="164"/>
                </a:cubicBezTo>
                <a:cubicBezTo>
                  <a:pt x="22" y="125"/>
                  <a:pt x="9" y="34"/>
                  <a:pt x="0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6" name="Freeform 18"/>
          <p:cNvSpPr>
            <a:spLocks/>
          </p:cNvSpPr>
          <p:nvPr/>
        </p:nvSpPr>
        <p:spPr bwMode="auto">
          <a:xfrm>
            <a:off x="6076024" y="5327095"/>
            <a:ext cx="249238" cy="449263"/>
          </a:xfrm>
          <a:custGeom>
            <a:avLst/>
            <a:gdLst>
              <a:gd name="T0" fmla="*/ 0 w 157"/>
              <a:gd name="T1" fmla="*/ 0 h 283"/>
              <a:gd name="T2" fmla="*/ 91 w 157"/>
              <a:gd name="T3" fmla="*/ 41 h 283"/>
              <a:gd name="T4" fmla="*/ 147 w 157"/>
              <a:gd name="T5" fmla="*/ 151 h 283"/>
              <a:gd name="T6" fmla="*/ 152 w 157"/>
              <a:gd name="T7" fmla="*/ 283 h 283"/>
              <a:gd name="T8" fmla="*/ 0 60000 65536"/>
              <a:gd name="T9" fmla="*/ 0 60000 65536"/>
              <a:gd name="T10" fmla="*/ 0 60000 65536"/>
              <a:gd name="T11" fmla="*/ 0 60000 65536"/>
              <a:gd name="T12" fmla="*/ 0 w 157"/>
              <a:gd name="T13" fmla="*/ 0 h 283"/>
              <a:gd name="T14" fmla="*/ 157 w 157"/>
              <a:gd name="T15" fmla="*/ 283 h 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" h="283">
                <a:moveTo>
                  <a:pt x="0" y="0"/>
                </a:moveTo>
                <a:cubicBezTo>
                  <a:pt x="15" y="7"/>
                  <a:pt x="67" y="16"/>
                  <a:pt x="91" y="41"/>
                </a:cubicBezTo>
                <a:cubicBezTo>
                  <a:pt x="115" y="66"/>
                  <a:pt x="137" y="111"/>
                  <a:pt x="147" y="151"/>
                </a:cubicBezTo>
                <a:cubicBezTo>
                  <a:pt x="157" y="191"/>
                  <a:pt x="151" y="256"/>
                  <a:pt x="152" y="283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9" name="Freeform 11"/>
          <p:cNvSpPr>
            <a:spLocks/>
          </p:cNvSpPr>
          <p:nvPr/>
        </p:nvSpPr>
        <p:spPr bwMode="auto">
          <a:xfrm>
            <a:off x="9324343" y="4573018"/>
            <a:ext cx="468049" cy="368127"/>
          </a:xfrm>
          <a:custGeom>
            <a:avLst/>
            <a:gdLst>
              <a:gd name="T0" fmla="*/ 0 w 162"/>
              <a:gd name="T1" fmla="*/ 264 h 264"/>
              <a:gd name="T2" fmla="*/ 30 w 162"/>
              <a:gd name="T3" fmla="*/ 162 h 264"/>
              <a:gd name="T4" fmla="*/ 90 w 162"/>
              <a:gd name="T5" fmla="*/ 66 h 264"/>
              <a:gd name="T6" fmla="*/ 162 w 162"/>
              <a:gd name="T7" fmla="*/ 0 h 264"/>
              <a:gd name="T8" fmla="*/ 0 60000 65536"/>
              <a:gd name="T9" fmla="*/ 0 60000 65536"/>
              <a:gd name="T10" fmla="*/ 0 60000 65536"/>
              <a:gd name="T11" fmla="*/ 0 60000 65536"/>
              <a:gd name="T12" fmla="*/ 0 w 162"/>
              <a:gd name="T13" fmla="*/ 0 h 264"/>
              <a:gd name="T14" fmla="*/ 162 w 162"/>
              <a:gd name="T15" fmla="*/ 264 h 2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2" h="264">
                <a:moveTo>
                  <a:pt x="0" y="264"/>
                </a:moveTo>
                <a:cubicBezTo>
                  <a:pt x="5" y="247"/>
                  <a:pt x="15" y="195"/>
                  <a:pt x="30" y="162"/>
                </a:cubicBezTo>
                <a:cubicBezTo>
                  <a:pt x="45" y="129"/>
                  <a:pt x="68" y="93"/>
                  <a:pt x="90" y="66"/>
                </a:cubicBezTo>
                <a:cubicBezTo>
                  <a:pt x="112" y="39"/>
                  <a:pt x="147" y="14"/>
                  <a:pt x="162" y="0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" name="Freeform 12"/>
          <p:cNvSpPr>
            <a:spLocks/>
          </p:cNvSpPr>
          <p:nvPr/>
        </p:nvSpPr>
        <p:spPr bwMode="auto">
          <a:xfrm>
            <a:off x="9874516" y="4932377"/>
            <a:ext cx="308720" cy="414679"/>
          </a:xfrm>
          <a:custGeom>
            <a:avLst/>
            <a:gdLst>
              <a:gd name="T0" fmla="*/ 156 w 170"/>
              <a:gd name="T1" fmla="*/ 0 h 258"/>
              <a:gd name="T2" fmla="*/ 144 w 170"/>
              <a:gd name="T3" fmla="*/ 126 h 258"/>
              <a:gd name="T4" fmla="*/ 0 w 170"/>
              <a:gd name="T5" fmla="*/ 258 h 258"/>
              <a:gd name="T6" fmla="*/ 0 60000 65536"/>
              <a:gd name="T7" fmla="*/ 0 60000 65536"/>
              <a:gd name="T8" fmla="*/ 0 60000 65536"/>
              <a:gd name="T9" fmla="*/ 0 w 170"/>
              <a:gd name="T10" fmla="*/ 0 h 258"/>
              <a:gd name="T11" fmla="*/ 170 w 170"/>
              <a:gd name="T12" fmla="*/ 258 h 2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0" h="258">
                <a:moveTo>
                  <a:pt x="156" y="0"/>
                </a:moveTo>
                <a:cubicBezTo>
                  <a:pt x="154" y="21"/>
                  <a:pt x="170" y="83"/>
                  <a:pt x="144" y="126"/>
                </a:cubicBezTo>
                <a:cubicBezTo>
                  <a:pt x="118" y="169"/>
                  <a:pt x="30" y="231"/>
                  <a:pt x="0" y="258"/>
                </a:cubicBezTo>
              </a:path>
            </a:pathLst>
          </a:custGeom>
          <a:noFill/>
          <a:ln w="1587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03" name="Table 102"/>
          <p:cNvGraphicFramePr>
            <a:graphicFrameLocks noGrp="1"/>
          </p:cNvGraphicFramePr>
          <p:nvPr>
            <p:extLst/>
          </p:nvPr>
        </p:nvGraphicFramePr>
        <p:xfrm>
          <a:off x="649035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4" name="Table 103"/>
          <p:cNvGraphicFramePr>
            <a:graphicFrameLocks noGrp="1"/>
          </p:cNvGraphicFramePr>
          <p:nvPr>
            <p:extLst/>
          </p:nvPr>
        </p:nvGraphicFramePr>
        <p:xfrm>
          <a:off x="452908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433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5" name="Table 104"/>
          <p:cNvGraphicFramePr>
            <a:graphicFrameLocks noGrp="1"/>
          </p:cNvGraphicFramePr>
          <p:nvPr>
            <p:extLst/>
          </p:nvPr>
        </p:nvGraphicFramePr>
        <p:xfrm>
          <a:off x="8398368" y="3749040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6" name="Straight Connector 105"/>
          <p:cNvCxnSpPr/>
          <p:nvPr/>
        </p:nvCxnSpPr>
        <p:spPr>
          <a:xfrm>
            <a:off x="3722915" y="2133257"/>
            <a:ext cx="1215624" cy="0"/>
          </a:xfrm>
          <a:prstGeom prst="line">
            <a:avLst/>
          </a:prstGeom>
          <a:ln w="28575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69872" y="5078365"/>
            <a:ext cx="365760" cy="36576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7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921826" y="589285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3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82150" y="5161338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987246" y="590156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1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049801" y="4438526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9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9405364" y="5165692"/>
            <a:ext cx="36576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5"/>
                </a:solidFill>
              </a:rPr>
              <a:t>4</a:t>
            </a:r>
            <a:endParaRPr lang="en-US" sz="2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77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-3.33333E-6 0.00023 C -0.00247 0.03217 -0.00156 0.01319 -0.00156 0.05764 L -0.00156 0.05787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8" grpId="1" animBg="1"/>
      <p:bldP spid="8" grpId="2" animBg="1"/>
      <p:bldP spid="9" grpId="0" animBg="1"/>
      <p:bldP spid="88" grpId="0" animBg="1"/>
      <p:bldP spid="89" grpId="0" animBg="1"/>
      <p:bldP spid="90" grpId="0" animBg="1"/>
      <p:bldP spid="90" grpId="1" animBg="1"/>
      <p:bldP spid="91" grpId="0" animBg="1"/>
      <p:bldP spid="91" grpId="1" animBg="1"/>
      <p:bldP spid="94" grpId="0" animBg="1"/>
      <p:bldP spid="95" grpId="0" animBg="1"/>
      <p:bldP spid="95" grpId="1" animBg="1"/>
      <p:bldP spid="96" grpId="0" animBg="1"/>
      <p:bldP spid="96" grpId="1" animBg="1"/>
      <p:bldP spid="99" grpId="0" animBg="1"/>
      <p:bldP spid="99" grpId="1" animBg="1"/>
      <p:bldP spid="100" grpId="0" animBg="1"/>
      <p:bldP spid="100" grpId="1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– Algorithm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</a:t>
                </a: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</a:t>
                </a:r>
                <a:r>
                  <a:rPr lang="en-US" b="1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8" idx="4"/>
          </p:cNvCxnSpPr>
          <p:nvPr/>
        </p:nvCxnSpPr>
        <p:spPr>
          <a:xfrm flipH="1">
            <a:off x="10789920" y="3278793"/>
            <a:ext cx="168629" cy="248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5" name="Straight Connector 14"/>
          <p:cNvCxnSpPr>
            <a:stCxn id="14" idx="3"/>
            <a:endCxn id="16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7" name="Straight Connector 16"/>
          <p:cNvCxnSpPr>
            <a:stCxn id="14" idx="5"/>
            <a:endCxn id="18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19" name="Straight Connector 18"/>
          <p:cNvCxnSpPr>
            <a:stCxn id="16" idx="3"/>
            <a:endCxn id="20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21" name="Straight Connector 20"/>
          <p:cNvCxnSpPr>
            <a:stCxn id="16" idx="5"/>
            <a:endCxn id="22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493852" y="3478285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26837" y="3216024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Rounded Rectangle 27"/>
          <p:cNvSpPr/>
          <p:nvPr/>
        </p:nvSpPr>
        <p:spPr>
          <a:xfrm>
            <a:off x="1911595" y="3678859"/>
            <a:ext cx="5508108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8394014" y="1149412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Rounded Rectangle 29"/>
          <p:cNvSpPr/>
          <p:nvPr/>
        </p:nvSpPr>
        <p:spPr>
          <a:xfrm>
            <a:off x="1916077" y="4086753"/>
            <a:ext cx="3597217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49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5495 0.06528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44444E-6 L -0.02318 4.44444E-6 C -0.0336 4.44444E-6 -0.04636 -0.05973 -0.04636 -0.10811 L -0.04636 -0.21598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0.00093 L 0.02513 0.00093 C 0.03554 0.00093 0.04857 0.06111 0.04857 0.11019 L 0.04857 0.21945 " pathEditMode="relative" rAng="0" ptsTypes="AAAA">
                                      <p:cBhvr>
                                        <p:cTn id="7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4" grpId="0" animBg="1"/>
      <p:bldP spid="14" grpId="1" animBg="1"/>
      <p:bldP spid="14" grpId="2" animBg="1"/>
      <p:bldP spid="16" grpId="0" animBg="1"/>
      <p:bldP spid="18" grpId="0" animBg="1"/>
      <p:bldP spid="20" grpId="0" animBg="1"/>
      <p:bldP spid="22" grpId="0" animBg="1"/>
      <p:bldP spid="23" grpId="0" animBg="1"/>
      <p:bldP spid="23" grpId="1" animBg="1"/>
      <p:bldP spid="7" grpId="0"/>
      <p:bldP spid="8" grpId="0"/>
      <p:bldP spid="9" grpId="0"/>
      <p:bldP spid="10" grpId="0"/>
      <p:bldP spid="11" grpId="0"/>
      <p:bldP spid="12" grpId="0"/>
      <p:bldP spid="12" grpId="1"/>
      <p:bldP spid="28" grpId="0" animBg="1"/>
      <p:bldP spid="28" grpId="1" animBg="1"/>
      <p:bldP spid="3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dirty="0" smtClean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Algorithm: Max-</a:t>
                </a:r>
                <a:r>
                  <a:rPr lang="en-IN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heapify</a:t>
                </a:r>
                <a:r>
                  <a:rPr lang="en-IN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(A, </a:t>
                </a:r>
                <a:r>
                  <a:rPr lang="en-IN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IN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, n)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LEFT(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RIGHT(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l ≤ n and A[l] &gt; A[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l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else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r ≤ n and A[r] &gt;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r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if largest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itchFamily="49" charset="0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endParaRPr lang="en-US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  then exchange A[</a:t>
                </a:r>
                <a:r>
                  <a:rPr lang="en-US" dirty="0" err="1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0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 A[largest]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MAX-HEAPIFY(A, largest, n)</a:t>
                </a:r>
                <a:endParaRPr lang="en-IN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Callout 17"/>
          <p:cNvSpPr/>
          <p:nvPr/>
        </p:nvSpPr>
        <p:spPr>
          <a:xfrm>
            <a:off x="4441368" y="1308884"/>
            <a:ext cx="457200" cy="376225"/>
          </a:xfrm>
          <a:prstGeom prst="wedgeEllipseCallout">
            <a:avLst>
              <a:gd name="adj1" fmla="val 319"/>
              <a:gd name="adj2" fmla="val -74467"/>
            </a:avLst>
          </a:prstGeom>
          <a:solidFill>
            <a:schemeClr val="bg1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648586" y="1358953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</a:rPr>
                  <a:t> 2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86" y="1358953"/>
                <a:ext cx="832993" cy="369332"/>
              </a:xfrm>
              <a:prstGeom prst="rect">
                <a:avLst/>
              </a:prstGeom>
              <a:blipFill>
                <a:blip r:embed="rId3"/>
                <a:stretch>
                  <a:fillRect l="-5036" t="-7937" r="-1439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48586" y="1754411"/>
                <a:ext cx="83299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</a:rPr>
                  <a:t> 3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586" y="1754411"/>
                <a:ext cx="832993" cy="369332"/>
              </a:xfrm>
              <a:prstGeom prst="rect">
                <a:avLst/>
              </a:prstGeom>
              <a:blipFill>
                <a:blip r:embed="rId4"/>
                <a:stretch>
                  <a:fillRect l="-5036" t="-8065" r="-1439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2338247" y="2664432"/>
            <a:ext cx="18288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69595" y="2280498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779845" y="2728707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 smtClean="0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2 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845" y="2728707"/>
                <a:ext cx="1588983" cy="369332"/>
              </a:xfrm>
              <a:prstGeom prst="rect">
                <a:avLst/>
              </a:prstGeom>
              <a:blipFill>
                <a:blip r:embed="rId5"/>
                <a:stretch>
                  <a:fillRect l="-2662" t="-8065" r="-8745" b="-24194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/>
          <p:cNvCxnSpPr/>
          <p:nvPr/>
        </p:nvCxnSpPr>
        <p:spPr>
          <a:xfrm>
            <a:off x="2364373" y="4023360"/>
            <a:ext cx="274320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68829" y="3576787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740657" y="4072617"/>
                <a:ext cx="1588983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66FF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largest</a:t>
                </a:r>
                <a:r>
                  <a:rPr lang="en-US" dirty="0" smtClean="0">
                    <a:solidFill>
                      <a:srgbClr val="A71160"/>
                    </a:solidFill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 smtClean="0">
                    <a:solidFill>
                      <a:srgbClr val="A71160"/>
                    </a:solidFill>
                    <a:latin typeface="Consolas" pitchFamily="49" charset="0"/>
                    <a:cs typeface="Consolas" pitchFamily="49" charset="0"/>
                  </a:rPr>
                  <a:t> 3 </a:t>
                </a:r>
                <a:endParaRPr lang="en-US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57" y="4072617"/>
                <a:ext cx="1588983" cy="369332"/>
              </a:xfrm>
              <a:prstGeom prst="rect">
                <a:avLst/>
              </a:prstGeom>
              <a:blipFill>
                <a:blip r:embed="rId6"/>
                <a:stretch>
                  <a:fillRect l="-3053" t="-6349" r="-8779" b="-22222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>
            <a:off x="1571039" y="5388429"/>
            <a:ext cx="4389120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90147" y="4547356"/>
            <a:ext cx="60879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A71160"/>
                </a:solidFill>
                <a:latin typeface="Consolas" pitchFamily="49" charset="0"/>
                <a:cs typeface="Consolas" pitchFamily="49" charset="0"/>
              </a:rPr>
              <a:t>Yes 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val 3"/>
          <p:cNvSpPr/>
          <p:nvPr/>
        </p:nvSpPr>
        <p:spPr>
          <a:xfrm>
            <a:off x="9977717" y="2043953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363638" y="2801468"/>
            <a:ext cx="457200" cy="45720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48148E-6 L 0.06185 0.1037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86" y="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1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0306 2.59259E-6 C 0.04427 2.59259E-6 0.06133 0.0287 0.06133 0.05231 L 0.06133 0.10486 " pathEditMode="relative" rAng="0" ptsTypes="AAAA">
                                      <p:cBhvr>
                                        <p:cTn id="1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069 L -0.03021 -0.00069 C -0.04375 -0.00069 -0.06042 -0.02916 -0.06042 -0.05208 L -0.06042 -0.10324 " pathEditMode="relative" rAng="0" ptsTypes="AAAA">
                                      <p:cBhvr>
                                        <p:cTn id="12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4" y="-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47" grpId="0" animBg="1"/>
      <p:bldP spid="51" grpId="0" animBg="1"/>
      <p:bldP spid="4" grpId="0" animBg="1"/>
      <p:bldP spid="4" grpId="1" animBg="1"/>
      <p:bldP spid="4" grpId="2" animBg="1"/>
      <p:bldP spid="31" grpId="0" animBg="1"/>
      <p:bldP spid="31" grpId="1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Heap Sort –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do 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A[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heap-size[A]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</a:t>
                </a:r>
                <a:r>
                  <a:rPr lang="en-US" b="1" dirty="0">
                    <a:solidFill>
                      <a:schemeClr val="accent5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dirty="0">
                  <a:solidFill>
                    <a:schemeClr val="accent5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9907950" y="1990948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7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48" name="Straight Connector 47"/>
          <p:cNvCxnSpPr>
            <a:stCxn id="47" idx="3"/>
            <a:endCxn id="49" idx="0"/>
          </p:cNvCxnSpPr>
          <p:nvPr/>
        </p:nvCxnSpPr>
        <p:spPr>
          <a:xfrm flipH="1">
            <a:off x="9587560" y="2483733"/>
            <a:ext cx="409664" cy="2493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9282760" y="2733111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0" name="Straight Connector 49"/>
          <p:cNvCxnSpPr>
            <a:stCxn id="47" idx="5"/>
            <a:endCxn id="51" idx="0"/>
          </p:cNvCxnSpPr>
          <p:nvPr/>
        </p:nvCxnSpPr>
        <p:spPr>
          <a:xfrm>
            <a:off x="10428276" y="2483733"/>
            <a:ext cx="530273" cy="2177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653749" y="2701460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2" name="Straight Connector 51"/>
          <p:cNvCxnSpPr>
            <a:stCxn id="49" idx="3"/>
            <a:endCxn id="53" idx="0"/>
          </p:cNvCxnSpPr>
          <p:nvPr/>
        </p:nvCxnSpPr>
        <p:spPr>
          <a:xfrm flipH="1">
            <a:off x="9130983" y="3225896"/>
            <a:ext cx="241051" cy="2523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826183" y="3478286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2</a:t>
            </a:r>
          </a:p>
        </p:txBody>
      </p:sp>
      <p:cxnSp>
        <p:nvCxnSpPr>
          <p:cNvPr id="54" name="Straight Connector 53"/>
          <p:cNvCxnSpPr>
            <a:stCxn id="49" idx="5"/>
            <a:endCxn id="55" idx="0"/>
          </p:cNvCxnSpPr>
          <p:nvPr/>
        </p:nvCxnSpPr>
        <p:spPr>
          <a:xfrm>
            <a:off x="9803086" y="3225896"/>
            <a:ext cx="280402" cy="2745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778688" y="3500444"/>
            <a:ext cx="609600" cy="57733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664921" y="19220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131521" y="2531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493852" y="2539413"/>
            <a:ext cx="301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69114" y="3265267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12437" y="3293619"/>
            <a:ext cx="3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/>
          </p:nvPr>
        </p:nvGraphicFramePr>
        <p:xfrm>
          <a:off x="8398368" y="1153766"/>
          <a:ext cx="329184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751283045"/>
                    </a:ext>
                  </a:extLst>
                </a:gridCol>
              </a:tblGrid>
              <a:tr h="42056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71160"/>
                          </a:solidFill>
                        </a:rPr>
                        <a:t>9</a:t>
                      </a:r>
                      <a:endParaRPr lang="en-US" sz="2400" b="1" dirty="0">
                        <a:solidFill>
                          <a:srgbClr val="A711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ounded Rectangle 32"/>
          <p:cNvSpPr/>
          <p:nvPr/>
        </p:nvSpPr>
        <p:spPr>
          <a:xfrm>
            <a:off x="1014612" y="2834127"/>
            <a:ext cx="46734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3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05273 0.0652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 Sort Algorithm – 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solidFill>
                <a:srgbClr val="424242"/>
              </a:solidFill>
            </p:spPr>
            <p:txBody>
              <a:bodyPr/>
              <a:lstStyle/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Input: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Consolas" pitchFamily="49" charset="0"/>
                    <a:cs typeface="Consolas" pitchFamily="49" charset="0"/>
                  </a:rPr>
                  <a:t># Output: Sorted array A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endParaRPr lang="en-IN" b="1" dirty="0" smtClean="0">
                  <a:solidFill>
                    <a:srgbClr val="FBD9EB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IN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Algorithm: </a:t>
                </a:r>
                <a:r>
                  <a:rPr lang="en-IN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Heap_Sort</a:t>
                </a:r>
                <a:r>
                  <a:rPr lang="en-IN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(A[1,…,n])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BUILD-MAX-HEAP(A)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92D050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for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length[A] </a:t>
                </a:r>
                <a:r>
                  <a:rPr lang="en-US" b="1" dirty="0" err="1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downto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do 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exchange A[1]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↔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A[</a:t>
                </a:r>
                <a:r>
                  <a:rPr lang="en-US" b="1" dirty="0" err="1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i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heap-size[A</a:t>
                </a:r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BD9EB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←</m:t>
                    </m:r>
                  </m:oMath>
                </a14:m>
                <a:r>
                  <a:rPr lang="en-US" b="1" dirty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 heap-size[A] </a:t>
                </a: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– 1</a:t>
                </a:r>
              </a:p>
              <a:p>
                <a:pPr marL="0" indent="0">
                  <a:spcBef>
                    <a:spcPts val="600"/>
                  </a:spcBef>
                  <a:buNone/>
                </a:pPr>
                <a:r>
                  <a:rPr lang="en-US" b="1" dirty="0" smtClean="0">
                    <a:solidFill>
                      <a:srgbClr val="FBD9EB"/>
                    </a:solidFill>
                    <a:latin typeface="Consolas" pitchFamily="49" charset="0"/>
                    <a:cs typeface="Consolas" pitchFamily="49" charset="0"/>
                  </a:rPr>
                  <a:t>		</a:t>
                </a:r>
                <a:r>
                  <a:rPr lang="en-US" b="1" dirty="0" smtClean="0">
                    <a:solidFill>
                      <a:srgbClr val="ED524F"/>
                    </a:solidFill>
                    <a:latin typeface="Consolas" pitchFamily="49" charset="0"/>
                    <a:cs typeface="Consolas" pitchFamily="49" charset="0"/>
                  </a:rPr>
                  <a:t>MAX-HEAPIFY(A, 1, n)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914399" y="2471057"/>
            <a:ext cx="3108960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5830971" y="1554479"/>
            <a:ext cx="5721533" cy="1188720"/>
          </a:xfrm>
          <a:prstGeom prst="wedgeRoundRectCallout">
            <a:avLst>
              <a:gd name="adj1" fmla="val -81368"/>
              <a:gd name="adj2" fmla="val 3330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heap-size[A] ← length[A]</a:t>
            </a:r>
          </a:p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for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 ← ⌊length[A]/2⌋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downto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 1</a:t>
            </a:r>
          </a:p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	do 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MAX-HEAPIFY(A, </a:t>
            </a:r>
            <a:r>
              <a:rPr lang="en-US" sz="2000" b="1" dirty="0" err="1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i</a:t>
            </a:r>
            <a:r>
              <a:rPr lang="en-US" sz="2000" b="1" dirty="0">
                <a:solidFill>
                  <a:srgbClr val="A71160"/>
                </a:solidFill>
                <a:latin typeface="Consolas" panose="020B0609020204030204" pitchFamily="49" charset="0"/>
                <a:cs typeface="Consolas" pitchFamily="49" charset="0"/>
              </a:rPr>
              <a:t>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920239" y="3291840"/>
            <a:ext cx="5617029" cy="8229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98" y="3004456"/>
                <a:ext cx="979714" cy="45720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/>
              <p:cNvSpPr/>
              <p:nvPr/>
            </p:nvSpPr>
            <p:spPr>
              <a:xfrm>
                <a:off x="4178835" y="2441089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Rounded 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835" y="2441089"/>
                <a:ext cx="1554480" cy="457200"/>
              </a:xfrm>
              <a:prstGeom prst="wedgeRoundRectCallout">
                <a:avLst>
                  <a:gd name="adj1" fmla="val -60283"/>
                  <a:gd name="adj2" fmla="val 9212"/>
                  <a:gd name="adj3" fmla="val 16667"/>
                </a:avLst>
              </a:prstGeom>
              <a:blipFill>
                <a:blip r:embed="rId4"/>
                <a:stretch>
                  <a:fillRect r="-3497" b="-1818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/>
              <p:cNvSpPr/>
              <p:nvPr/>
            </p:nvSpPr>
            <p:spPr>
              <a:xfrm>
                <a:off x="10242250" y="1877849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2250" y="1877849"/>
                <a:ext cx="731520" cy="365760"/>
              </a:xfrm>
              <a:prstGeom prst="wedgeRoundRectCallout">
                <a:avLst>
                  <a:gd name="adj1" fmla="val -66166"/>
                  <a:gd name="adj2" fmla="val 20640"/>
                  <a:gd name="adj3" fmla="val 16667"/>
                </a:avLst>
              </a:prstGeom>
              <a:blipFill>
                <a:blip r:embed="rId5"/>
                <a:stretch>
                  <a:fillRect l="-4861" t="-124194" r="-54167" b="-195161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/>
              <p:cNvSpPr/>
              <p:nvPr/>
            </p:nvSpPr>
            <p:spPr>
              <a:xfrm>
                <a:off x="9804519" y="2342605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000" b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4519" y="2342605"/>
                <a:ext cx="1188720" cy="365760"/>
              </a:xfrm>
              <a:prstGeom prst="wedgeRoundRectCallout">
                <a:avLst>
                  <a:gd name="adj1" fmla="val -61716"/>
                  <a:gd name="adj2" fmla="val 1124"/>
                  <a:gd name="adj3" fmla="val 16667"/>
                </a:avLst>
              </a:prstGeom>
              <a:blipFill>
                <a:blip r:embed="rId6"/>
                <a:stretch>
                  <a:fillRect r="-1794" b="-20968"/>
                </a:stretch>
              </a:blipFill>
              <a:ln>
                <a:solidFill>
                  <a:srgbClr val="002060"/>
                </a:solidFill>
                <a:prstDash val="sysDash"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/>
          <p:cNvSpPr/>
          <p:nvPr/>
        </p:nvSpPr>
        <p:spPr>
          <a:xfrm>
            <a:off x="1902821" y="4086497"/>
            <a:ext cx="3596641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solidFill>
                <a:srgbClr val="424242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 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𝒍𝒐𝒈𝒏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615" y="4188821"/>
                <a:ext cx="2468880" cy="457200"/>
              </a:xfrm>
              <a:prstGeom prst="wedgeRoundRectCallout">
                <a:avLst>
                  <a:gd name="adj1" fmla="val -62857"/>
                  <a:gd name="adj2" fmla="val 17699"/>
                  <a:gd name="adj3" fmla="val 16667"/>
                </a:avLst>
              </a:prstGeom>
              <a:blipFill>
                <a:blip r:embed="rId7"/>
                <a:stretch>
                  <a:fillRect b="-1818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accent5"/>
                    </a:solidFill>
                  </a:rPr>
                  <a:t>Running time of heap sort algorithm is: </a:t>
                </a:r>
                <a:endParaRPr lang="en-US" sz="2400" i="1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𝐥𝐨𝐠</m:t>
                          </m:r>
                        </m:fName>
                        <m:e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404" y="5338047"/>
                <a:ext cx="7727192" cy="830997"/>
              </a:xfrm>
              <a:prstGeom prst="rect">
                <a:avLst/>
              </a:prstGeom>
              <a:blipFill>
                <a:blip r:embed="rId8"/>
                <a:stretch>
                  <a:fillRect l="-1183" t="-5147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8364071" y="5741894"/>
            <a:ext cx="1465729" cy="443753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500"/>
                            </p:stCondLst>
                            <p:childTnLst>
                              <p:par>
                                <p:cTn id="9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3" grpId="0"/>
      <p:bldP spid="1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2005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34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20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06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918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776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1634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492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35092" y="3801108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4337948"/>
                  </p:ext>
                </p:extLst>
              </p:nvPr>
            </p:nvGraphicFramePr>
            <p:xfrm>
              <a:off x="2052005" y="3478349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3" name="Elbow Connector 22"/>
          <p:cNvCxnSpPr/>
          <p:nvPr/>
        </p:nvCxnSpPr>
        <p:spPr>
          <a:xfrm rot="16200000" flipH="1">
            <a:off x="3796321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6539798" y="3043306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52005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734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420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1060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918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776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634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849292" y="5304430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35092" y="5304430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6384594"/>
                  </p:ext>
                </p:extLst>
              </p:nvPr>
            </p:nvGraphicFramePr>
            <p:xfrm>
              <a:off x="2052005" y="498928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5" name="Elbow Connector 34"/>
          <p:cNvCxnSpPr/>
          <p:nvPr/>
        </p:nvCxnSpPr>
        <p:spPr>
          <a:xfrm rot="16200000" flipH="1">
            <a:off x="4444299" y="4537737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Step 1: Divide input array into segments, where Initial </a:t>
            </a:r>
            <a:r>
              <a:rPr lang="en-US" sz="2400" b="1" dirty="0"/>
              <a:t>Segmenting Gap = </a:t>
            </a:r>
            <a:r>
              <a:rPr lang="en-US" sz="2400" b="1" dirty="0" smtClean="0"/>
              <a:t>4 (n/2)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72196" y="974558"/>
            <a:ext cx="36563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70C0"/>
                </a:solidFill>
              </a:rPr>
              <a:t>This algorithm avoids large shifts as in case of insertion sort, if the smaller value is to the far right and has to be moved to the far left.</a:t>
            </a:r>
            <a:endParaRPr lang="en-IN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9D98F"/>
                                      </p:to>
                                    </p:animClr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B4B2"/>
                                      </p:to>
                                    </p:animClr>
                                    <p:set>
                                      <p:cBhvr>
                                        <p:cTn id="1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9B7"/>
                                      </p:to>
                                    </p:animClr>
                                    <p:set>
                                      <p:cBhvr>
                                        <p:cTn id="1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/>
      <p:bldP spid="3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/>
              <a:t>Step 1: Divide input array into segments, where Initial </a:t>
            </a:r>
            <a:r>
              <a:rPr lang="en-US" sz="2400" b="1" dirty="0"/>
              <a:t>Segmenting Gap = </a:t>
            </a:r>
            <a:r>
              <a:rPr lang="en-US" sz="2400" b="1" dirty="0" smtClean="0"/>
              <a:t>4 (n/2)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1947507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6299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315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015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6873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373194" y="319369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589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744794" y="319369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30594" y="319369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7689996"/>
                  </p:ext>
                </p:extLst>
              </p:nvPr>
            </p:nvGraphicFramePr>
            <p:xfrm>
              <a:off x="1947507" y="2870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8" name="Elbow Connector 47"/>
          <p:cNvCxnSpPr/>
          <p:nvPr/>
        </p:nvCxnSpPr>
        <p:spPr>
          <a:xfrm rot="16200000" flipH="1">
            <a:off x="5063700" y="2448594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947507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6299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157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0015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6873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373194" y="4485245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58994" y="4485245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744794" y="4485245"/>
            <a:ext cx="685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430594" y="4485245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Table 5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457322"/>
                  </p:ext>
                </p:extLst>
              </p:nvPr>
            </p:nvGraphicFramePr>
            <p:xfrm>
              <a:off x="1947507" y="4167340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9" name="Elbow Connector 58"/>
          <p:cNvCxnSpPr/>
          <p:nvPr/>
        </p:nvCxnSpPr>
        <p:spPr>
          <a:xfrm rot="16200000" flipH="1">
            <a:off x="5708088" y="3748122"/>
            <a:ext cx="12700" cy="2739887"/>
          </a:xfrm>
          <a:prstGeom prst="bentConnector3">
            <a:avLst>
              <a:gd name="adj1" fmla="val 1907465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945230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26277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135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9993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851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70917" y="5855178"/>
            <a:ext cx="685800" cy="6096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056717" y="5855178"/>
            <a:ext cx="685800" cy="609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742517" y="5855178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28317" y="5855178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5228615"/>
                  </p:ext>
                </p:extLst>
              </p:nvPr>
            </p:nvGraphicFramePr>
            <p:xfrm>
              <a:off x="1945230" y="553357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Rectangle 69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82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2</a:t>
            </a:r>
            <a:r>
              <a:rPr lang="en-US" sz="2400" b="1" dirty="0"/>
              <a:t>: Now, the Segmenting Gap = 2 (</a:t>
            </a:r>
            <a:r>
              <a:rPr lang="en-US" sz="2400" b="1" dirty="0" smtClean="0"/>
              <a:t>4/2</a:t>
            </a:r>
            <a:r>
              <a:rPr lang="en-US" sz="2400" b="1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9197035"/>
                  </p:ext>
                </p:extLst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0" name="Elbow Connector 49"/>
          <p:cNvCxnSpPr/>
          <p:nvPr/>
        </p:nvCxnSpPr>
        <p:spPr>
          <a:xfrm rot="16200000" flipH="1">
            <a:off x="2975910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H="1">
            <a:off x="4344198" y="3164667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6200000" flipH="1">
            <a:off x="5712487" y="317101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7080777" y="3164668"/>
            <a:ext cx="12700" cy="1368287"/>
          </a:xfrm>
          <a:prstGeom prst="bentConnector3">
            <a:avLst>
              <a:gd name="adj1" fmla="val 1800000"/>
            </a:avLst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980063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518406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518406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3011201"/>
                  </p:ext>
                </p:extLst>
              </p:nvPr>
            </p:nvGraphicFramePr>
            <p:xfrm>
              <a:off x="1980063" y="4196804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8" name="Rectangle 67"/>
          <p:cNvSpPr/>
          <p:nvPr/>
        </p:nvSpPr>
        <p:spPr>
          <a:xfrm>
            <a:off x="1993126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6756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614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71" name="Rectangle 70"/>
          <p:cNvSpPr/>
          <p:nvPr/>
        </p:nvSpPr>
        <p:spPr>
          <a:xfrm>
            <a:off x="40472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330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4188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1046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790413" y="5890009"/>
            <a:ext cx="685800" cy="609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476213" y="5890009"/>
            <a:ext cx="685800" cy="609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0924401"/>
                  </p:ext>
                </p:extLst>
              </p:nvPr>
            </p:nvGraphicFramePr>
            <p:xfrm>
              <a:off x="1993126" y="5568407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2" name="Elbow Connector 81"/>
          <p:cNvCxnSpPr/>
          <p:nvPr/>
        </p:nvCxnSpPr>
        <p:spPr>
          <a:xfrm rot="16200000" flipH="1">
            <a:off x="3713960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/>
          <p:nvPr/>
        </p:nvCxnSpPr>
        <p:spPr>
          <a:xfrm rot="16200000" flipH="1">
            <a:off x="5082248" y="4475939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6200000" flipH="1">
            <a:off x="6448887" y="4469306"/>
            <a:ext cx="12700" cy="13682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8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0E6B4"/>
                                      </p:to>
                                    </p:animClr>
                                    <p:set>
                                      <p:cBhvr>
                                        <p:cTn id="1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9D7A3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shell sort.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75805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8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4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9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56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14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872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7730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458892" y="1524000"/>
            <a:ext cx="685800" cy="609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609600" y="2286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9600" y="2433935"/>
            <a:ext cx="10990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Step 3: </a:t>
            </a:r>
            <a:r>
              <a:rPr lang="en-US" sz="2400" b="1" dirty="0"/>
              <a:t>Now, the Segmenting Gap = </a:t>
            </a:r>
            <a:r>
              <a:rPr lang="en-US" sz="2400" b="1" dirty="0" smtClean="0"/>
              <a:t>1 (2/2</a:t>
            </a:r>
            <a:r>
              <a:rPr lang="en-US" sz="2400" b="1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858924" y="4224048"/>
            <a:ext cx="2335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 dirty="0">
                <a:solidFill>
                  <a:srgbClr val="0070C0"/>
                </a:solidFill>
              </a:rPr>
              <a:t>Each segment is </a:t>
            </a:r>
            <a:r>
              <a:rPr lang="en-US" sz="2200" b="1" dirty="0">
                <a:solidFill>
                  <a:srgbClr val="0070C0"/>
                </a:solidFill>
              </a:rPr>
              <a:t>sorted within itself </a:t>
            </a:r>
            <a:r>
              <a:rPr lang="en-US" sz="2200" dirty="0">
                <a:solidFill>
                  <a:srgbClr val="0070C0"/>
                </a:solidFill>
              </a:rPr>
              <a:t>using insertion </a:t>
            </a:r>
            <a:r>
              <a:rPr lang="en-US" sz="2200" dirty="0" smtClean="0">
                <a:solidFill>
                  <a:srgbClr val="0070C0"/>
                </a:solidFill>
              </a:rPr>
              <a:t>sort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945230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27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313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99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6851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3709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0567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7425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28317" y="322953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45230" y="2907936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4" name="Rectangle 53"/>
          <p:cNvSpPr/>
          <p:nvPr/>
        </p:nvSpPr>
        <p:spPr>
          <a:xfrm>
            <a:off x="1980063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662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12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48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30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034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42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7199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4057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68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0915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80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7773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85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463150" y="4884168"/>
            <a:ext cx="6858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93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8558536"/>
                  </p:ext>
                </p:extLst>
              </p:nvPr>
            </p:nvGraphicFramePr>
            <p:xfrm>
              <a:off x="1980063" y="4562568"/>
              <a:ext cx="6168885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2487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85800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95601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75997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8044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15" r="-697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93" r="-6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8230" r="-4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8230" r="-398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02679" r="-3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97345" r="-199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691228" r="-973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12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1" name="Elbow Connector 80"/>
          <p:cNvCxnSpPr/>
          <p:nvPr/>
        </p:nvCxnSpPr>
        <p:spPr>
          <a:xfrm rot="16200000" flipH="1">
            <a:off x="2662357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6200000" flipH="1">
            <a:off x="334015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H="1">
            <a:off x="4027331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 rot="16200000" flipH="1">
            <a:off x="4700434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16200000" flipH="1">
            <a:off x="5392583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6200000" flipH="1">
            <a:off x="6075071" y="3532701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16200000" flipH="1">
            <a:off x="6748174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/>
          <p:nvPr/>
        </p:nvCxnSpPr>
        <p:spPr>
          <a:xfrm rot="16200000" flipH="1">
            <a:off x="7430662" y="3532702"/>
            <a:ext cx="12700" cy="682487"/>
          </a:xfrm>
          <a:prstGeom prst="bentConnector3">
            <a:avLst>
              <a:gd name="adj1" fmla="val 180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/>
          <p:cNvSpPr/>
          <p:nvPr/>
        </p:nvSpPr>
        <p:spPr>
          <a:xfrm>
            <a:off x="3248315" y="5891345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1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9E3F5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9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Sort -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Divide the array into several smaller </a:t>
                </a:r>
                <a:r>
                  <a:rPr lang="en-US" dirty="0">
                    <a:solidFill>
                      <a:srgbClr val="A71160"/>
                    </a:solidFill>
                  </a:rPr>
                  <a:t>non contiguous segments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distance between successive elements in one segment is called </a:t>
                </a:r>
                <a:r>
                  <a:rPr lang="en-US" dirty="0">
                    <a:solidFill>
                      <a:srgbClr val="A71160"/>
                    </a:solidFill>
                  </a:rPr>
                  <a:t>a gap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Each segment is </a:t>
                </a:r>
                <a:r>
                  <a:rPr lang="en-US" dirty="0">
                    <a:solidFill>
                      <a:srgbClr val="A71160"/>
                    </a:solidFill>
                  </a:rPr>
                  <a:t>sorted within itself </a:t>
                </a:r>
                <a:r>
                  <a:rPr lang="en-US" dirty="0"/>
                  <a:t>using insertion sort.</a:t>
                </a:r>
              </a:p>
              <a:p>
                <a:r>
                  <a:rPr lang="en-US" dirty="0"/>
                  <a:t>Then </a:t>
                </a:r>
                <a:r>
                  <a:rPr lang="en-US" dirty="0">
                    <a:solidFill>
                      <a:srgbClr val="A71160"/>
                    </a:solidFill>
                  </a:rPr>
                  <a:t>re-segment into larger segments </a:t>
                </a:r>
                <a:r>
                  <a:rPr lang="en-US" dirty="0"/>
                  <a:t>(smaller gap) and repeat sorting process.</a:t>
                </a:r>
              </a:p>
              <a:p>
                <a:r>
                  <a:rPr lang="en-US" dirty="0"/>
                  <a:t>Continue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until only one segment</a:t>
                </a:r>
                <a:r>
                  <a:rPr lang="en-US" dirty="0" smtClean="0"/>
                  <a:t> </a:t>
                </a:r>
                <a:r>
                  <a:rPr lang="en-US" dirty="0"/>
                  <a:t>is left, i.e., gap = 1.</a:t>
                </a:r>
              </a:p>
              <a:p>
                <a:r>
                  <a:rPr lang="en-US" dirty="0"/>
                  <a:t>Final sorting finishes the </a:t>
                </a:r>
                <a:r>
                  <a:rPr lang="en-US" dirty="0">
                    <a:solidFill>
                      <a:srgbClr val="A71160"/>
                    </a:solidFill>
                  </a:rPr>
                  <a:t>entire array </a:t>
                </a:r>
                <a:r>
                  <a:rPr lang="en-US" dirty="0"/>
                  <a:t>sorting.</a:t>
                </a:r>
              </a:p>
              <a:p>
                <a:r>
                  <a:rPr lang="en-US" dirty="0"/>
                  <a:t>Time complexity of shell sort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9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A set is an unordered collection of distinct objects.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The objects in a set are called elements or members of the set.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endParaRPr lang="en-US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706072" y="2805168"/>
            <a:ext cx="4762234" cy="1337935"/>
            <a:chOff x="706072" y="2805168"/>
            <a:chExt cx="4762234" cy="1337935"/>
          </a:xfrm>
        </p:grpSpPr>
        <p:sp>
          <p:nvSpPr>
            <p:cNvPr id="17" name="Rectangle 16"/>
            <p:cNvSpPr/>
            <p:nvPr/>
          </p:nvSpPr>
          <p:spPr>
            <a:xfrm>
              <a:off x="706073" y="2805168"/>
              <a:ext cx="4762233" cy="4250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706072" y="3228703"/>
                  <a:ext cx="4762233" cy="9144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indent="-4572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Set</m:t>
                        </m:r>
                        <m:r>
                          <a:rPr lang="en-US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pt-BR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BR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11, 12, 21, 22</m:t>
                            </m:r>
                          </m:e>
                        </m:d>
                      </m:oMath>
                    </m:oMathPara>
                  </a14:m>
                  <a:endParaRPr lang="en-US" sz="22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indent="-45720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Set</m:t>
                        </m:r>
                        <m:r>
                          <a:rPr lang="en-US" sz="2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pt-BR" sz="22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BR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5, 10, 15, 20, 25</m:t>
                            </m:r>
                          </m:e>
                        </m:d>
                      </m:oMath>
                    </m:oMathPara>
                  </a14:m>
                  <a:endParaRPr lang="en-US" sz="2200" i="1" dirty="0">
                    <a:solidFill>
                      <a:srgbClr val="C00000"/>
                    </a:solidFill>
                    <a:latin typeface="Cambria Math" panose="02040503050406030204" pitchFamily="18" charset="0"/>
                  </a:endParaRPr>
                </a:p>
                <a:p>
                  <a:pPr indent="-57150">
                    <a:spcAft>
                      <a:spcPts val="1200"/>
                    </a:spcAft>
                  </a:pPr>
                  <a:endParaRPr 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072" y="3228703"/>
                  <a:ext cx="4762233" cy="91440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5903259" y="2805168"/>
            <a:ext cx="5749404" cy="1339154"/>
            <a:chOff x="5903259" y="2805168"/>
            <a:chExt cx="5749404" cy="13391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5903259" y="3229922"/>
                  <a:ext cx="5749404" cy="9144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5715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Set</m:t>
                        </m:r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pt-BR" sz="22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pt-BR" sz="22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pt-BR" sz="2200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odd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integer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greater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than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n-US" sz="22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 marL="5715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Set</m:t>
                        </m:r>
                        <m: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pt-BR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≤11}</m:t>
                        </m:r>
                      </m:oMath>
                    </m:oMathPara>
                  </a14:m>
                  <a:endParaRPr lang="en-US" sz="22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 algn="just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3259" y="3229922"/>
                  <a:ext cx="5749404" cy="9144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/>
            <p:cNvSpPr/>
            <p:nvPr/>
          </p:nvSpPr>
          <p:spPr>
            <a:xfrm>
              <a:off x="5903259" y="2805168"/>
              <a:ext cx="5749404" cy="4247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06072" y="2338263"/>
            <a:ext cx="21031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sz="2400" b="1" dirty="0">
                <a:solidFill>
                  <a:srgbClr val="AD1457"/>
                </a:solidFill>
              </a:rPr>
              <a:t>Roster Notation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03258" y="2347968"/>
            <a:ext cx="27432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sz="2400" b="1" dirty="0">
                <a:solidFill>
                  <a:srgbClr val="AD1457"/>
                </a:solidFill>
              </a:rPr>
              <a:t>Set-builder Notation</a:t>
            </a:r>
          </a:p>
        </p:txBody>
      </p:sp>
    </p:spTree>
    <p:extLst>
      <p:ext uri="{BB962C8B-B14F-4D97-AF65-F5344CB8AC3E}">
        <p14:creationId xmlns:p14="http://schemas.microsoft.com/office/powerpoint/2010/main" val="84088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Radix Sort puts the elements in order by </a:t>
            </a:r>
            <a:r>
              <a:rPr lang="en-US" dirty="0">
                <a:solidFill>
                  <a:srgbClr val="A71160"/>
                </a:solidFill>
              </a:rPr>
              <a:t>comparing the digits of the numbers</a:t>
            </a:r>
            <a:r>
              <a:rPr lang="en-US" dirty="0"/>
              <a:t>.</a:t>
            </a:r>
          </a:p>
          <a:p>
            <a:r>
              <a:rPr lang="en-US" dirty="0"/>
              <a:t>Each element in the 𝒏-element array 𝑨 has 𝒅 digits, where digit 1 is the lowest-order digit and digit 𝑑 is the highest order digit.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Sort following elements in </a:t>
            </a:r>
            <a:r>
              <a:rPr lang="en-US" dirty="0" smtClean="0"/>
              <a:t>Ascending </a:t>
            </a:r>
            <a:r>
              <a:rPr lang="en-US" dirty="0"/>
              <a:t>order using radix sort.</a:t>
            </a:r>
          </a:p>
          <a:p>
            <a:pPr marL="0" indent="0" algn="l">
              <a:buNone/>
            </a:pPr>
            <a:r>
              <a:rPr lang="en-US" dirty="0"/>
              <a:t>	363, 729, 329, 873, 691, 521, 435, 297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3807" y="2417795"/>
            <a:ext cx="10111350" cy="1580817"/>
          </a:xfrm>
          <a:prstGeom prst="rect">
            <a:avLst/>
          </a:prstGeom>
          <a:solidFill>
            <a:srgbClr val="FDEDF5"/>
          </a:solidFill>
        </p:spPr>
        <p:txBody>
          <a:bodyPr wrap="square" rtlCol="0">
            <a:spAutoFit/>
          </a:bodyPr>
          <a:lstStyle/>
          <a:p>
            <a:pPr marL="217170">
              <a:lnSpc>
                <a:spcPct val="124000"/>
              </a:lnSpc>
            </a:pPr>
            <a:r>
              <a:rPr lang="en-US" sz="2600" i="1" dirty="0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Algorithm: RADIX-SORT(A</a:t>
            </a: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d)</a:t>
            </a:r>
          </a:p>
          <a:p>
            <a:pPr marL="400050" lvl="1" indent="0">
              <a:lnSpc>
                <a:spcPct val="124000"/>
              </a:lnSpc>
              <a:buNone/>
            </a:pP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 </a:t>
            </a:r>
            <a:r>
              <a:rPr lang="en-US" sz="2600" i="1" dirty="0" err="1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← 1 to d</a:t>
            </a:r>
          </a:p>
          <a:p>
            <a:pPr marL="1257300" lvl="3">
              <a:lnSpc>
                <a:spcPct val="124000"/>
              </a:lnSpc>
            </a:pPr>
            <a:r>
              <a:rPr lang="en-US" sz="2600" i="1" dirty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 use a stable sort to sort array A </a:t>
            </a:r>
            <a:r>
              <a:rPr lang="en-US" sz="2600" i="1" dirty="0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on digit </a:t>
            </a:r>
            <a:r>
              <a:rPr lang="en-US" sz="2600" i="1" dirty="0" err="1" smtClean="0">
                <a:solidFill>
                  <a:srgbClr val="A711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</a:t>
            </a:r>
            <a:endParaRPr lang="en-US" dirty="0">
              <a:solidFill>
                <a:srgbClr val="A711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14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Radix Sort - Example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1066800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589449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2111433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633417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" y="3155401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677385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4199369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4721350"/>
            <a:ext cx="1828800" cy="5303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44237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002060"/>
                </a:solidFill>
              </a:rPr>
              <a:t>Sort on column 1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13" name="Up Arrow 12"/>
          <p:cNvSpPr/>
          <p:nvPr/>
        </p:nvSpPr>
        <p:spPr>
          <a:xfrm>
            <a:off x="2349137" y="5283926"/>
            <a:ext cx="190500" cy="457200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64140" y="1066800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64140" y="158944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64140" y="211143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64140" y="2633417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64140" y="3155401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64140" y="3677385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64140" y="419936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64140" y="4721350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8763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2060"/>
                </a:solidFill>
              </a:rPr>
              <a:t>Sort on column 2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23" name="Up Arrow 22"/>
          <p:cNvSpPr/>
          <p:nvPr/>
        </p:nvSpPr>
        <p:spPr>
          <a:xfrm>
            <a:off x="4617720" y="5283925"/>
            <a:ext cx="190500" cy="457200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542180" y="1062444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5      2     1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542180" y="158509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7      2     9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542180" y="2107077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3      2     9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542180" y="2629061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4      3     5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542180" y="3151045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3      6     3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542180" y="3673029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8      7     3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542180" y="4195013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6      9     1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542180" y="4716994"/>
            <a:ext cx="18288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A71160"/>
                </a:solidFill>
              </a:rPr>
              <a:t>2      9     7</a:t>
            </a:r>
            <a:endParaRPr lang="en-US" sz="3200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99414" y="5729646"/>
            <a:ext cx="210312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2200" b="1" dirty="0" smtClean="0">
                <a:solidFill>
                  <a:srgbClr val="002060"/>
                </a:solidFill>
              </a:rPr>
              <a:t>Sort on column 3</a:t>
            </a:r>
            <a:endParaRPr lang="en-US" sz="2200" b="1" dirty="0">
              <a:solidFill>
                <a:srgbClr val="002060"/>
              </a:solidFill>
            </a:endParaRPr>
          </a:p>
        </p:txBody>
      </p:sp>
      <p:sp>
        <p:nvSpPr>
          <p:cNvPr id="59" name="Up Arrow 58"/>
          <p:cNvSpPr/>
          <p:nvPr/>
        </p:nvSpPr>
        <p:spPr>
          <a:xfrm>
            <a:off x="6664234" y="5279570"/>
            <a:ext cx="190500" cy="457200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7116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037926" y="5721528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14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59259E-6 L 0.23984 -0.304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48148E-6 L 0.23984 -0.304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2.96296E-6 L 0.23984 0.1525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81481E-6 L 0.23984 0.00023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07407E-6 L 0.23984 -0.1518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3333E-6 L 0.23984 -0.1518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7 L 0.23984 0.3791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2.22222E-6 L 0.23984 0.3791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22813 -0.0782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22813 -0.3826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22813 -0.3826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22813 -0.07801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22813 0.1504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0.22813 0.15046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44444E-6 L 0.22813 0.4551 " pathEditMode="relative" rAng="0" ptsTypes="AA">
                                      <p:cBhvr>
                                        <p:cTn id="15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22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0.22813 0.1506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4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0.21979 -0.5342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L 0.21979 -0.07754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21979 -0.1537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7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21979 -0.0011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77556E-17 L 0.21979 0.30347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21979 -0.07731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0.21979 0.37963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21979 0.15115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9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4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500"/>
                            </p:stCondLst>
                            <p:childTnLst>
                              <p:par>
                                <p:cTn id="248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3" grpId="0" animBg="1"/>
      <p:bldP spid="23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3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 – 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Sort the following elements in </a:t>
                </a:r>
                <a:r>
                  <a:rPr lang="en-US" dirty="0" smtClean="0"/>
                  <a:t>Ascending </a:t>
                </a:r>
                <a:r>
                  <a:rPr lang="en-US" dirty="0"/>
                  <a:t>order using bucket sort.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Create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empty buckets.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Add each input element to appropriate bucket as,</a:t>
                </a:r>
              </a:p>
              <a:p>
                <a:pPr marL="914400" lvl="1" indent="-514350">
                  <a:buFont typeface="+mj-lt"/>
                  <a:buAutoNum type="alphaLcPeriod"/>
                </a:pPr>
                <a:r>
                  <a:rPr lang="en-US" sz="2400" dirty="0"/>
                  <a:t>Bucket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holds values in the half-open interval, 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b="1" i="1" dirty="0" err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] &lt; 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Sort each bucket queue with insertion sort.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Merge all bucket queues together in order.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dirty="0"/>
                  <a:t>Expected running time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size of original sequence.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then sorting algorithm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 r="-818" b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15640" y="145986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9012945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76218662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878319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34428108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7043504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10833593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23771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2532392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55703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2475919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609600" y="2294709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9600" y="5399315"/>
            <a:ext cx="10972800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3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Bucket Sort – Example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61032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45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3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96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9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29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5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30</a:t>
            </a:r>
          </a:p>
        </p:txBody>
      </p:sp>
      <p:sp>
        <p:nvSpPr>
          <p:cNvPr id="8" name="Rectangle 7"/>
          <p:cNvSpPr/>
          <p:nvPr/>
        </p:nvSpPr>
        <p:spPr>
          <a:xfrm>
            <a:off x="57009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27</a:t>
            </a:r>
          </a:p>
        </p:txBody>
      </p:sp>
      <p:sp>
        <p:nvSpPr>
          <p:cNvPr id="9" name="Rectangle 8"/>
          <p:cNvSpPr/>
          <p:nvPr/>
        </p:nvSpPr>
        <p:spPr>
          <a:xfrm>
            <a:off x="63867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725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583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61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44119" y="2209800"/>
            <a:ext cx="457200" cy="365760"/>
          </a:xfrm>
          <a:prstGeom prst="rect">
            <a:avLst/>
          </a:prstGeom>
          <a:solidFill>
            <a:schemeClr val="tx2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91</a:t>
            </a:r>
          </a:p>
        </p:txBody>
      </p:sp>
      <p:sp>
        <p:nvSpPr>
          <p:cNvPr id="13" name="Can 12"/>
          <p:cNvSpPr/>
          <p:nvPr/>
        </p:nvSpPr>
        <p:spPr>
          <a:xfrm>
            <a:off x="1967119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>
            <a:off x="28053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36435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4481719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53575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61957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/>
          <p:cNvSpPr/>
          <p:nvPr/>
        </p:nvSpPr>
        <p:spPr>
          <a:xfrm>
            <a:off x="70339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7872131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8704283" y="3084442"/>
            <a:ext cx="758097" cy="1258958"/>
          </a:xfrm>
          <a:prstGeom prst="can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>
            <a:off x="9542483" y="3084442"/>
            <a:ext cx="758097" cy="1258958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192609" y="4343400"/>
            <a:ext cx="30711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079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57400" y="4343400"/>
            <a:ext cx="253935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929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321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461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225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7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54731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8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93967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184379" y="43434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5385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45</a:t>
            </a:r>
          </a:p>
        </p:txBody>
      </p:sp>
      <p:cxnSp>
        <p:nvCxnSpPr>
          <p:cNvPr id="34" name="Straight Arrow Connector 33"/>
          <p:cNvCxnSpPr>
            <a:stCxn id="4" idx="2"/>
          </p:cNvCxnSpPr>
          <p:nvPr/>
        </p:nvCxnSpPr>
        <p:spPr>
          <a:xfrm>
            <a:off x="3189632" y="2575560"/>
            <a:ext cx="2546947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723531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</a:t>
            </a:r>
          </a:p>
        </p:txBody>
      </p:sp>
      <p:cxnSp>
        <p:nvCxnSpPr>
          <p:cNvPr id="36" name="Straight Arrow Connector 35"/>
          <p:cNvCxnSpPr>
            <a:stCxn id="5" idx="2"/>
            <a:endCxn id="55" idx="0"/>
          </p:cNvCxnSpPr>
          <p:nvPr/>
        </p:nvCxnSpPr>
        <p:spPr>
          <a:xfrm>
            <a:off x="3872119" y="2575560"/>
            <a:ext cx="6070057" cy="788299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24567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29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6627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8245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6367" y="3873938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662767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214979" y="388620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723531" y="3363860"/>
            <a:ext cx="457200" cy="36576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</a:t>
            </a:r>
          </a:p>
        </p:txBody>
      </p:sp>
      <p:cxnSp>
        <p:nvCxnSpPr>
          <p:cNvPr id="44" name="Straight Arrow Connector 43"/>
          <p:cNvCxnSpPr>
            <a:stCxn id="6" idx="2"/>
            <a:endCxn id="53" idx="0"/>
          </p:cNvCxnSpPr>
          <p:nvPr/>
        </p:nvCxnSpPr>
        <p:spPr>
          <a:xfrm flipH="1">
            <a:off x="4050431" y="2575560"/>
            <a:ext cx="507488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2"/>
            <a:endCxn id="38" idx="0"/>
          </p:cNvCxnSpPr>
          <p:nvPr/>
        </p:nvCxnSpPr>
        <p:spPr>
          <a:xfrm flipH="1">
            <a:off x="4891367" y="2575560"/>
            <a:ext cx="352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8" idx="2"/>
            <a:endCxn id="52" idx="0"/>
          </p:cNvCxnSpPr>
          <p:nvPr/>
        </p:nvCxnSpPr>
        <p:spPr>
          <a:xfrm flipH="1">
            <a:off x="4050431" y="2575560"/>
            <a:ext cx="1879088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9" idx="2"/>
            <a:endCxn id="40" idx="0"/>
          </p:cNvCxnSpPr>
          <p:nvPr/>
        </p:nvCxnSpPr>
        <p:spPr>
          <a:xfrm flipH="1">
            <a:off x="3214967" y="2575560"/>
            <a:ext cx="3400352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2"/>
            <a:endCxn id="41" idx="0"/>
          </p:cNvCxnSpPr>
          <p:nvPr/>
        </p:nvCxnSpPr>
        <p:spPr>
          <a:xfrm flipH="1">
            <a:off x="4891367" y="2575560"/>
            <a:ext cx="2409752" cy="78830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2"/>
          </p:cNvCxnSpPr>
          <p:nvPr/>
        </p:nvCxnSpPr>
        <p:spPr>
          <a:xfrm flipH="1">
            <a:off x="7412979" y="2575560"/>
            <a:ext cx="573940" cy="129837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2" idx="2"/>
            <a:endCxn id="54" idx="0"/>
          </p:cNvCxnSpPr>
          <p:nvPr/>
        </p:nvCxnSpPr>
        <p:spPr>
          <a:xfrm>
            <a:off x="8672719" y="2575560"/>
            <a:ext cx="1269458" cy="131064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50698" y="4800600"/>
            <a:ext cx="4936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Sort </a:t>
            </a:r>
            <a:r>
              <a:rPr lang="en-US" sz="2000" dirty="0"/>
              <a:t>each bucket queue with insertion </a:t>
            </a:r>
            <a:r>
              <a:rPr lang="en-US" sz="2000" dirty="0" smtClean="0"/>
              <a:t>sort</a:t>
            </a:r>
            <a:endParaRPr lang="en-US" sz="2000" dirty="0"/>
          </a:p>
        </p:txBody>
      </p:sp>
      <p:sp>
        <p:nvSpPr>
          <p:cNvPr id="52" name="Rectangle 51"/>
          <p:cNvSpPr/>
          <p:nvPr/>
        </p:nvSpPr>
        <p:spPr>
          <a:xfrm>
            <a:off x="3821831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821831" y="336386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29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713577" y="3886200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9713576" y="3363859"/>
            <a:ext cx="457200" cy="365760"/>
          </a:xfrm>
          <a:prstGeom prst="rect">
            <a:avLst/>
          </a:prstGeom>
          <a:solidFill>
            <a:srgbClr val="A711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96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50698" y="5181600"/>
            <a:ext cx="488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Merge all bucket queues together in </a:t>
            </a:r>
            <a:r>
              <a:rPr lang="en-US" sz="2000" dirty="0" smtClean="0"/>
              <a:t>order</a:t>
            </a:r>
            <a:endParaRPr lang="en-US" sz="2000" dirty="0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3215640" y="1166719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265357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/>
          </p:nvPr>
        </p:nvGraphicFramePr>
        <p:xfrm>
          <a:off x="3215640" y="5783671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263435575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60593455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7889049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0194752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254641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9290464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6854561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6541916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86743345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27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39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45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96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0265357"/>
                  </a:ext>
                </a:extLst>
              </a:tr>
            </a:tbl>
          </a:graphicData>
        </a:graphic>
      </p:graphicFrame>
      <p:sp>
        <p:nvSpPr>
          <p:cNvPr id="77" name="TextBox 76"/>
          <p:cNvSpPr txBox="1"/>
          <p:nvPr/>
        </p:nvSpPr>
        <p:spPr>
          <a:xfrm>
            <a:off x="3278778" y="585216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953692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593772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181601" y="5808617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821680" y="5821680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474824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141029" y="5847806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68046" y="5834743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460378" y="5860869"/>
            <a:ext cx="496388" cy="4310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00"/>
                            </p:stCondLst>
                            <p:childTnLst>
                              <p:par>
                                <p:cTn id="18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19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0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7C7C7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500"/>
                            </p:stCondLst>
                            <p:childTnLst>
                              <p:par>
                                <p:cTn id="2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500"/>
                            </p:stCondLst>
                            <p:childTnLst>
                              <p:par>
                                <p:cTn id="239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000"/>
                            </p:stCondLst>
                            <p:childTnLst>
                              <p:par>
                                <p:cTn id="24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3500"/>
                            </p:stCondLst>
                            <p:childTnLst>
                              <p:par>
                                <p:cTn id="24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4000"/>
                            </p:stCondLst>
                            <p:childTnLst>
                              <p:par>
                                <p:cTn id="2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Bucket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Input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: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Algorithm: Bucket-Sort(A[1,…,n])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n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length[A]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for 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← 1 to n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insert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into bucket B[⌊A[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</a:t>
            </a:r>
            <a:r>
              <a:rPr lang="en-US" sz="2400" b="1" dirty="0">
                <a:solidFill>
                  <a:schemeClr val="accent5"/>
                </a:solidFill>
              </a:rPr>
              <a:t> ÷ n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⌋]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for </a:t>
            </a:r>
            <a:r>
              <a:rPr lang="en-US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← 0 to n – 1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sort 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bucket B[</a:t>
            </a:r>
            <a:r>
              <a:rPr lang="en-US" sz="2400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with insertion sort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concatenate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the buckets B[0], B[1], . . ., B[n -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1] together </a:t>
            </a:r>
            <a:r>
              <a:rPr lang="en-US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 </a:t>
            </a:r>
            <a:r>
              <a:rPr lang="en-US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order</a:t>
            </a:r>
            <a:r>
              <a:rPr lang="en-IN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.</a:t>
            </a:r>
            <a:endParaRPr lang="en-US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028059" y="2444163"/>
            <a:ext cx="3073294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99776" y="3268916"/>
            <a:ext cx="3700823" cy="4572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Sort –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elements in Ascending order using </a:t>
            </a:r>
            <a:r>
              <a:rPr lang="en-US" dirty="0" smtClean="0"/>
              <a:t>counting sort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</a:t>
            </a:r>
            <a:r>
              <a:rPr lang="en-IN" sz="2400" b="1" dirty="0"/>
              <a:t>1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3214" y="3057010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2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Given elements are stored in an input array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[1,…,9]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356" y="2297373"/>
                <a:ext cx="7187685" cy="430887"/>
              </a:xfrm>
              <a:prstGeom prst="rect">
                <a:avLst/>
              </a:prstGeom>
              <a:blipFill>
                <a:blip r:embed="rId2"/>
                <a:stretch>
                  <a:fillRect l="-1103" t="-8451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200" dirty="0" smtClean="0"/>
                  <a:t>Define a temporary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 smtClean="0"/>
                  <a:t>. The size of an array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/>
                  <a:t>is equal to the </a:t>
                </a:r>
                <a:r>
                  <a:rPr lang="en-US" sz="2200" b="1" dirty="0" smtClean="0"/>
                  <a:t>maximum element </a:t>
                </a:r>
                <a:r>
                  <a:rPr lang="en-US" sz="2200" dirty="0" smtClean="0"/>
                  <a:t>in array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200" dirty="0" smtClean="0"/>
                  <a:t>. Initialize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[1,…,6] </m:t>
                    </m:r>
                    <m:r>
                      <m:rPr>
                        <m:nor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r>
                  <a:rPr lang="en-US" sz="2200" dirty="0" smtClean="0"/>
                  <a:t>.</a:t>
                </a:r>
                <a:endParaRPr lang="en-US" sz="2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459" y="4507173"/>
                <a:ext cx="7685707" cy="769441"/>
              </a:xfrm>
              <a:prstGeom prst="rect">
                <a:avLst/>
              </a:prstGeom>
              <a:blipFill>
                <a:blip r:embed="rId3"/>
                <a:stretch>
                  <a:fillRect l="-1032" t="-3937" r="-1111" b="-157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182245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4538834"/>
                  </p:ext>
                </p:extLst>
              </p:nvPr>
            </p:nvGraphicFramePr>
            <p:xfrm>
              <a:off x="3931871" y="5426572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358081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357671" y="5839136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</a:t>
            </a:r>
            <a:endParaRPr lang="en-US" sz="2000" dirty="0"/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929743" y="3469495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2019829"/>
                  </p:ext>
                </p:extLst>
              </p:nvPr>
            </p:nvGraphicFramePr>
            <p:xfrm>
              <a:off x="3931921" y="3123897"/>
              <a:ext cx="5747656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0129">
                      <a:extLst>
                        <a:ext uri="{9D8B030D-6E8A-4147-A177-3AD203B41FA5}">
                          <a16:colId xmlns:a16="http://schemas.microsoft.com/office/drawing/2014/main" val="2172049402"/>
                        </a:ext>
                      </a:extLst>
                    </a:gridCol>
                    <a:gridCol w="698661">
                      <a:extLst>
                        <a:ext uri="{9D8B030D-6E8A-4147-A177-3AD203B41FA5}">
                          <a16:colId xmlns:a16="http://schemas.microsoft.com/office/drawing/2014/main" val="2777662976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3864283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357123703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5312169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491540489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1476518152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3698640460"/>
                        </a:ext>
                      </a:extLst>
                    </a:gridCol>
                    <a:gridCol w="629838">
                      <a:extLst>
                        <a:ext uri="{9D8B030D-6E8A-4147-A177-3AD203B41FA5}">
                          <a16:colId xmlns:a16="http://schemas.microsoft.com/office/drawing/2014/main" val="29366114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79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1304" r="-62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13592" r="-6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13592" r="-5019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409615" r="-3971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14563" r="-3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614563" r="-2009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707692" r="-99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155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92241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0012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Sort the following elements in Ascending order using counting sort.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215640" y="1449107"/>
          <a:ext cx="5760720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190683831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7465901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50348047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40159293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139081048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731616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15055082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96188672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815252829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6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3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4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2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596033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1575541" y="22860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73266" y="22973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3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823214" y="3070074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442214" y="3562330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 </a:t>
            </a:r>
            <a:endParaRPr lang="en-US" sz="20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73266" y="4495800"/>
            <a:ext cx="87249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70991" y="4507173"/>
            <a:ext cx="9791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2400" b="1" dirty="0" smtClean="0"/>
              <a:t>Step 4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579356" y="2297373"/>
            <a:ext cx="71876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Update an array C with the occurrences of each value of array 𝐴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2459" y="4507173"/>
            <a:ext cx="76857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In array 𝐶, from index 2 </a:t>
            </a:r>
            <a:r>
              <a:rPr lang="en-US" sz="2200" dirty="0" smtClean="0"/>
              <a:t>to </a:t>
            </a:r>
            <a:r>
              <a:rPr lang="en-US" sz="2200" dirty="0"/>
              <a:t>𝑛 add the value with previous element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551279"/>
                  </p:ext>
                </p:extLst>
              </p:nvPr>
            </p:nvGraphicFramePr>
            <p:xfrm>
              <a:off x="3931871" y="534819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17" t="-1923" r="-503670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1923" r="-399091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1835" t="-1923" r="-3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35" t="-1923" r="-202752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8182" t="-1923" r="-100909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2752" t="-1923" r="-1835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/>
          <p:cNvSpPr txBox="1"/>
          <p:nvPr/>
        </p:nvSpPr>
        <p:spPr>
          <a:xfrm>
            <a:off x="2738671" y="5266641"/>
            <a:ext cx="990600" cy="365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Index</a:t>
            </a:r>
            <a:endParaRPr lang="en-US" sz="2000" dirty="0"/>
          </a:p>
        </p:txBody>
      </p:sp>
      <p:sp>
        <p:nvSpPr>
          <p:cNvPr id="25" name="TextBox 24"/>
          <p:cNvSpPr txBox="1"/>
          <p:nvPr/>
        </p:nvSpPr>
        <p:spPr>
          <a:xfrm>
            <a:off x="2357671" y="5760758"/>
            <a:ext cx="1371600" cy="365760"/>
          </a:xfrm>
          <a:prstGeom prst="rect">
            <a:avLst/>
          </a:prstGeom>
          <a:solidFill>
            <a:srgbClr val="FFCC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Elements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31673" y="1454723"/>
                <a:ext cx="1749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673" y="1454723"/>
                <a:ext cx="1749005" cy="461665"/>
              </a:xfrm>
              <a:prstGeom prst="rect">
                <a:avLst/>
              </a:prstGeom>
              <a:blipFill>
                <a:blip r:embed="rId3"/>
                <a:stretch>
                  <a:fillRect l="-5575" t="-9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 defTabSz="914400" rtl="0" eaLnBrk="1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1200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1800" b="1" i="1" kern="12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388039"/>
                  </p:ext>
                </p:extLst>
              </p:nvPr>
            </p:nvGraphicFramePr>
            <p:xfrm>
              <a:off x="3931871" y="3123154"/>
              <a:ext cx="3987165" cy="86410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2738904722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707817619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43130053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374801784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428321670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3190128822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17" t="-1923" r="-503670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923" r="-399091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835" t="-1923" r="-302752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835" t="-1923" r="-202752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8182" t="-1923" r="-10090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2752" t="-1923" r="-1835" b="-2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5054569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519907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Oval 28"/>
          <p:cNvSpPr/>
          <p:nvPr/>
        </p:nvSpPr>
        <p:spPr>
          <a:xfrm>
            <a:off x="4110865" y="3155039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47248" y="1519310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171175" y="1531033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10" idx="4"/>
            <a:endCxn id="29" idx="0"/>
          </p:cNvCxnSpPr>
          <p:nvPr/>
        </p:nvCxnSpPr>
        <p:spPr>
          <a:xfrm flipH="1">
            <a:off x="4246225" y="1930790"/>
            <a:ext cx="1206763" cy="12242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4"/>
            <a:endCxn id="29" idx="0"/>
          </p:cNvCxnSpPr>
          <p:nvPr/>
        </p:nvCxnSpPr>
        <p:spPr>
          <a:xfrm flipH="1">
            <a:off x="4246225" y="1942513"/>
            <a:ext cx="3130690" cy="12125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27862" y="3535571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4759656" y="3150683"/>
            <a:ext cx="270719" cy="274320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60047" y="1513614"/>
            <a:ext cx="411480" cy="41148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8" idx="4"/>
            <a:endCxn id="37" idx="0"/>
          </p:cNvCxnSpPr>
          <p:nvPr/>
        </p:nvCxnSpPr>
        <p:spPr>
          <a:xfrm flipH="1">
            <a:off x="4895016" y="1925094"/>
            <a:ext cx="3770771" cy="122558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789717" y="3535515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2857" y="3531216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2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22125" y="3522454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3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424060" y="35311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1</a:t>
            </a:r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70918" y="3535460"/>
            <a:ext cx="274320" cy="365760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71160"/>
                </a:solidFill>
              </a:rPr>
              <a:t>0</a:t>
            </a:r>
            <a:endParaRPr lang="en-US" sz="2400" b="1" dirty="0">
              <a:solidFill>
                <a:srgbClr val="A7116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010297" y="3997234"/>
            <a:ext cx="0" cy="167204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646557" y="4142673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5" name="Elbow Connector 54"/>
          <p:cNvCxnSpPr>
            <a:stCxn id="54" idx="6"/>
          </p:cNvCxnSpPr>
          <p:nvPr/>
        </p:nvCxnSpPr>
        <p:spPr>
          <a:xfrm>
            <a:off x="5012317" y="4325553"/>
            <a:ext cx="95260" cy="1356790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endCxn id="54" idx="2"/>
          </p:cNvCxnSpPr>
          <p:nvPr/>
        </p:nvCxnSpPr>
        <p:spPr>
          <a:xfrm rot="5400000" flipH="1" flipV="1">
            <a:off x="3865571" y="4875232"/>
            <a:ext cx="1330665" cy="231308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0" idx="2"/>
            <a:endCxn id="54" idx="0"/>
          </p:cNvCxnSpPr>
          <p:nvPr/>
        </p:nvCxnSpPr>
        <p:spPr>
          <a:xfrm flipH="1">
            <a:off x="4829437" y="3901275"/>
            <a:ext cx="97440" cy="24139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325134" y="4129614"/>
            <a:ext cx="365760" cy="36576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+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9" name="Elbow Connector 58"/>
          <p:cNvCxnSpPr>
            <a:stCxn id="58" idx="6"/>
          </p:cNvCxnSpPr>
          <p:nvPr/>
        </p:nvCxnSpPr>
        <p:spPr>
          <a:xfrm>
            <a:off x="5690894" y="4312494"/>
            <a:ext cx="122077" cy="135678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endCxn id="58" idx="2"/>
          </p:cNvCxnSpPr>
          <p:nvPr/>
        </p:nvCxnSpPr>
        <p:spPr>
          <a:xfrm rot="5400000" flipH="1" flipV="1">
            <a:off x="4590215" y="4908236"/>
            <a:ext cx="1330660" cy="139177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6" idx="2"/>
            <a:endCxn id="58" idx="0"/>
          </p:cNvCxnSpPr>
          <p:nvPr/>
        </p:nvCxnSpPr>
        <p:spPr>
          <a:xfrm flipH="1">
            <a:off x="5508014" y="3896976"/>
            <a:ext cx="72003" cy="23263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114802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802779" y="5708248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90756" y="5690831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113419" y="5699539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53499" y="5712603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458893" y="5712602"/>
            <a:ext cx="274320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US" sz="24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21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500"/>
                            </p:stCondLst>
                            <p:childTnLst>
                              <p:par>
                                <p:cTn id="17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500"/>
                            </p:stCondLst>
                            <p:childTnLst>
                              <p:par>
                                <p:cTn id="205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500"/>
                            </p:stCondLst>
                            <p:childTnLst>
                              <p:par>
                                <p:cTn id="223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27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20" grpId="0" animBg="1"/>
      <p:bldP spid="21" grpId="0"/>
      <p:bldP spid="22" grpId="0"/>
      <p:bldP spid="24" grpId="0" animBg="1"/>
      <p:bldP spid="25" grpId="0" animBg="1"/>
      <p:bldP spid="29" grpId="0" animBg="1"/>
      <p:bldP spid="29" grpId="1" animBg="1"/>
      <p:bldP spid="10" grpId="0" animBg="1"/>
      <p:bldP spid="10" grpId="1" animBg="1"/>
      <p:bldP spid="32" grpId="0" animBg="1"/>
      <p:bldP spid="32" grpId="1" animBg="1"/>
      <p:bldP spid="36" grpId="0" animBg="1"/>
      <p:bldP spid="37" grpId="0" animBg="1"/>
      <p:bldP spid="37" grpId="1" animBg="1"/>
      <p:bldP spid="38" grpId="0" animBg="1"/>
      <p:bldP spid="38" grpId="1" animBg="1"/>
      <p:bldP spid="40" grpId="0" animBg="1"/>
      <p:bldP spid="46" grpId="0" animBg="1"/>
      <p:bldP spid="47" grpId="0" animBg="1"/>
      <p:bldP spid="48" grpId="0" animBg="1"/>
      <p:bldP spid="49" grpId="0" animBg="1"/>
      <p:bldP spid="54" grpId="0" animBg="1"/>
      <p:bldP spid="54" grpId="1" animBg="1"/>
      <p:bldP spid="58" grpId="0" animBg="1"/>
      <p:bldP spid="58" grpId="1" animBg="1"/>
      <p:bldP spid="96" grpId="0" animBg="1"/>
      <p:bldP spid="97" grpId="0" animBg="1"/>
      <p:bldP spid="103" grpId="0" animBg="1"/>
      <p:bldP spid="105" grpId="0" animBg="1"/>
      <p:bldP spid="106" grpId="0" animBg="1"/>
      <p:bldP spid="107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– Example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output array 𝐵[1…9]. Start positioning elements of Array 𝐴 𝑡𝑜 𝐵  as shown below.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1489739"/>
                  </p:ext>
                </p:extLst>
              </p:nvPr>
            </p:nvGraphicFramePr>
            <p:xfrm>
              <a:off x="3630116" y="1885402"/>
              <a:ext cx="5293994" cy="95612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3983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31" r="-798969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2083" r="-70729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r="-60000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3125" r="-506250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98969" r="-401031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4167" r="-305208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97938" r="-202062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05208" r="-104167" b="-18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6907" r="-3093" b="-1803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57738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6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3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1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>
                              <a:effectLst/>
                            </a:rPr>
                            <a:t>4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78474"/>
                  </p:ext>
                </p:extLst>
              </p:nvPr>
            </p:nvGraphicFramePr>
            <p:xfrm>
              <a:off x="4283530" y="3298726"/>
              <a:ext cx="3987165" cy="9496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4210">
                      <a:extLst>
                        <a:ext uri="{9D8B030D-6E8A-4147-A177-3AD203B41FA5}">
                          <a16:colId xmlns:a16="http://schemas.microsoft.com/office/drawing/2014/main" val="1328509645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2146407783"/>
                        </a:ext>
                      </a:extLst>
                    </a:gridCol>
                    <a:gridCol w="664210">
                      <a:extLst>
                        <a:ext uri="{9D8B030D-6E8A-4147-A177-3AD203B41FA5}">
                          <a16:colId xmlns:a16="http://schemas.microsoft.com/office/drawing/2014/main" val="524751466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426247012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2265448949"/>
                        </a:ext>
                      </a:extLst>
                    </a:gridCol>
                    <a:gridCol w="664845">
                      <a:extLst>
                        <a:ext uri="{9D8B030D-6E8A-4147-A177-3AD203B41FA5}">
                          <a16:colId xmlns:a16="http://schemas.microsoft.com/office/drawing/2014/main" val="889942487"/>
                        </a:ext>
                      </a:extLst>
                    </a:gridCol>
                  </a:tblGrid>
                  <a:tr h="4010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17" t="-1515" r="-5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917" t="-1515" r="-4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17" t="-1515" r="-302752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8182" t="-1515" r="-200000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835" t="-1515" r="-101835" b="-1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835" t="-1515" r="-1835" b="-16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870284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2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3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5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8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9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86126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1733008" y="3736459"/>
            <a:ext cx="244329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/>
              <a:t>Temporary Array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7066" y="5116767"/>
            <a:ext cx="195117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A71160"/>
                </a:solidFill>
              </a:defRPr>
            </a:lvl1pPr>
          </a:lstStyle>
          <a:p>
            <a:r>
              <a:rPr lang="en-US" dirty="0"/>
              <a:t>Output Array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584895" y="5256999"/>
            <a:ext cx="609600" cy="3622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0066FF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0066FF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6072148"/>
                  </p:ext>
                </p:extLst>
              </p:nvPr>
            </p:nvGraphicFramePr>
            <p:xfrm>
              <a:off x="3630116" y="4617245"/>
              <a:ext cx="5293994" cy="100195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588096">
                      <a:extLst>
                        <a:ext uri="{9D8B030D-6E8A-4147-A177-3AD203B41FA5}">
                          <a16:colId xmlns:a16="http://schemas.microsoft.com/office/drawing/2014/main" val="147268763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63511673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3230966342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501207827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562952866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978850328"/>
                        </a:ext>
                      </a:extLst>
                    </a:gridCol>
                    <a:gridCol w="588096">
                      <a:extLst>
                        <a:ext uri="{9D8B030D-6E8A-4147-A177-3AD203B41FA5}">
                          <a16:colId xmlns:a16="http://schemas.microsoft.com/office/drawing/2014/main" val="2903807786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3171734101"/>
                        </a:ext>
                      </a:extLst>
                    </a:gridCol>
                    <a:gridCol w="588661">
                      <a:extLst>
                        <a:ext uri="{9D8B030D-6E8A-4147-A177-3AD203B41FA5}">
                          <a16:colId xmlns:a16="http://schemas.microsoft.com/office/drawing/2014/main" val="457722178"/>
                        </a:ext>
                      </a:extLst>
                    </a:gridCol>
                  </a:tblGrid>
                  <a:tr h="4322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31" r="-798969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083" r="-707292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0000" r="-60000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03125" r="-506250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969" r="-401031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04167" r="-305208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97938" r="-202062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05208" r="-104167" b="-1690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6907" r="-3093" b="-1690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9733249"/>
                      </a:ext>
                    </a:extLst>
                  </a:tr>
                  <a:tr h="569661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b="0" dirty="0" smtClean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tabLst>
                              <a:tab pos="669925" algn="l"/>
                            </a:tabLst>
                          </a:pPr>
                          <a:r>
                            <a:rPr lang="en-US" sz="2800" dirty="0" smtClean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en-US" sz="2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817499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Oval 10"/>
          <p:cNvSpPr/>
          <p:nvPr/>
        </p:nvSpPr>
        <p:spPr>
          <a:xfrm>
            <a:off x="8401464" y="2322604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9448" y="517506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71161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78574" y="516200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92945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48117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35266" y="5158920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296289" y="514839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925327" y="513818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18345" y="5167644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1" name="Straight Arrow Connector 20"/>
          <p:cNvCxnSpPr>
            <a:stCxn id="11" idx="4"/>
          </p:cNvCxnSpPr>
          <p:nvPr/>
        </p:nvCxnSpPr>
        <p:spPr>
          <a:xfrm flipH="1">
            <a:off x="5364218" y="2779804"/>
            <a:ext cx="3265846" cy="59423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51154" y="3357154"/>
            <a:ext cx="43806" cy="390993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087164" y="3790350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>
            <a:off x="5087164" y="4137406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4" idx="0"/>
          </p:cNvCxnSpPr>
          <p:nvPr/>
        </p:nvCxnSpPr>
        <p:spPr>
          <a:xfrm flipH="1">
            <a:off x="5130974" y="2677210"/>
            <a:ext cx="3480577" cy="2484792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11968" y="3761908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7830596" y="2343067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4"/>
          </p:cNvCxnSpPr>
          <p:nvPr/>
        </p:nvCxnSpPr>
        <p:spPr>
          <a:xfrm flipH="1">
            <a:off x="6672990" y="2800267"/>
            <a:ext cx="1386206" cy="573771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680268" y="3383280"/>
            <a:ext cx="34041" cy="338435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2" idx="2"/>
          </p:cNvCxnSpPr>
          <p:nvPr/>
        </p:nvCxnSpPr>
        <p:spPr>
          <a:xfrm>
            <a:off x="6628621" y="4126419"/>
            <a:ext cx="1431581" cy="606519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9" idx="0"/>
          </p:cNvCxnSpPr>
          <p:nvPr/>
        </p:nvCxnSpPr>
        <p:spPr>
          <a:xfrm>
            <a:off x="8077727" y="2671568"/>
            <a:ext cx="0" cy="2466614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447635" y="3779363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7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1823558" y="2316871"/>
                <a:ext cx="17490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rgbClr val="A71160"/>
                    </a:solidFill>
                  </a:rPr>
                  <a:t>Input array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400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558" y="2316871"/>
                <a:ext cx="1749005" cy="461665"/>
              </a:xfrm>
              <a:prstGeom prst="rect">
                <a:avLst/>
              </a:prstGeom>
              <a:blipFill>
                <a:blip r:embed="rId5"/>
                <a:stretch>
                  <a:fillRect l="-522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/>
          <p:cNvSpPr/>
          <p:nvPr/>
        </p:nvSpPr>
        <p:spPr>
          <a:xfrm>
            <a:off x="7212285" y="2338711"/>
            <a:ext cx="457200" cy="457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493623" y="2667213"/>
            <a:ext cx="2965793" cy="2466490"/>
          </a:xfrm>
          <a:prstGeom prst="straightConnector1">
            <a:avLst/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624252" y="2664823"/>
            <a:ext cx="2730137" cy="705394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663440" y="3370217"/>
            <a:ext cx="0" cy="391886"/>
          </a:xfrm>
          <a:prstGeom prst="straightConnector1">
            <a:avLst/>
          </a:prstGeom>
          <a:ln w="127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455792" y="4133052"/>
            <a:ext cx="180986" cy="60960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4416604" y="3812121"/>
            <a:ext cx="361971" cy="34705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67533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366270" y="3756479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6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686882" y="3757553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4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63179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353148" y="3763547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5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668082" y="3766261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8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695591" y="3766262"/>
            <a:ext cx="514372" cy="4097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3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740434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13518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47360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959531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384765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757748" y="2738845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3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1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3" grpId="1" animBg="1"/>
      <p:bldP spid="26" grpId="0" animBg="1"/>
      <p:bldP spid="27" grpId="0" animBg="1"/>
      <p:bldP spid="27" grpId="1" animBg="1"/>
      <p:bldP spid="32" grpId="0" animBg="1"/>
      <p:bldP spid="32" grpId="1" animBg="1"/>
      <p:bldP spid="33" grpId="0" animBg="1"/>
      <p:bldP spid="38" grpId="0" animBg="1"/>
      <p:bldP spid="38" grpId="1" animBg="1"/>
      <p:bldP spid="52" grpId="0" animBg="1"/>
      <p:bldP spid="52" grpId="1" animBg="1"/>
      <p:bldP spid="53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Procedure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sort assumes that each of the 𝑛 input elements is an integer in the range 0 </a:t>
            </a:r>
            <a:r>
              <a:rPr lang="en-US" dirty="0" smtClean="0"/>
              <a:t>to </a:t>
            </a:r>
            <a:r>
              <a:rPr lang="en-US" dirty="0"/>
              <a:t>𝑘, for some integer 𝑘. </a:t>
            </a:r>
          </a:p>
          <a:p>
            <a:r>
              <a:rPr lang="en-US" dirty="0"/>
              <a:t>When 𝒌=𝑶(𝒏), the counting sort runs in 𝜽(𝒏) time. </a:t>
            </a:r>
          </a:p>
          <a:p>
            <a:r>
              <a:rPr lang="en-US" dirty="0"/>
              <a:t>The basic idea of counting sort is to determine, for each input element 𝑥, the number of elements less than 𝑥. </a:t>
            </a:r>
          </a:p>
          <a:p>
            <a:r>
              <a:rPr lang="en-US" dirty="0"/>
              <a:t>This information can be used to place element 𝑥 directly into its position in the output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16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Algorithm: Counting-Sort(A[1,…,n], B[1,…,n], k)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← 1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 ← 0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j ← 1 to n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c[A[j]] ← c[A[j]] + 1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← 2 to k 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 ← c[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 + c[i-1]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for j ← n </a:t>
            </a:r>
            <a:r>
              <a:rPr lang="en-US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downto</a:t>
            </a: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1 do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B[c[A[j]]] ← A[j]</a:t>
            </a:r>
          </a:p>
          <a:p>
            <a:pPr marL="0" indent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    c[A[j]] ← c[A[j]] - 1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7394" y="1985683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00096" y="2714602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0500" y="3439164"/>
            <a:ext cx="3009900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66193" y="4155710"/>
            <a:ext cx="3733454" cy="381000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3" y="2366683"/>
            <a:ext cx="6774024" cy="36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6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Finite &amp; Infinite sets</a:t>
            </a:r>
            <a:r>
              <a:rPr lang="en-US" dirty="0"/>
              <a:t>: A set is finite if it contains a finite number of elements, </a:t>
            </a:r>
            <a:r>
              <a:rPr lang="en-US" b="1" dirty="0"/>
              <a:t>otherwise </a:t>
            </a:r>
            <a:r>
              <a:rPr lang="en-US" dirty="0"/>
              <a:t>it is an infinite set.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/>
              <a:t>Subset: </a:t>
            </a:r>
            <a:r>
              <a:rPr lang="en-US" dirty="0"/>
              <a:t>For two sets 𝐴 and 𝐶, we say that 𝐶 is a subset of 𝐴, written as 𝐶⊆𝐴, if each member of set 𝐶 is also a member of set 𝐴.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  <a:p>
            <a:pPr marL="857250" lvl="1" indent="-457200">
              <a:buFont typeface="+mj-lt"/>
              <a:buAutoNum type="arabicPeriod"/>
            </a:pP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753343" y="2094096"/>
            <a:ext cx="5029200" cy="2194560"/>
            <a:chOff x="323850" y="1387923"/>
            <a:chExt cx="5486401" cy="2832689"/>
          </a:xfrm>
        </p:grpSpPr>
        <p:sp>
          <p:nvSpPr>
            <p:cNvPr id="8" name="Rectangle 7"/>
            <p:cNvSpPr/>
            <p:nvPr/>
          </p:nvSpPr>
          <p:spPr>
            <a:xfrm>
              <a:off x="323851" y="1387923"/>
              <a:ext cx="5486400" cy="5486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indent="-57150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Z</m:t>
                      </m:r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−81=0</m:t>
                      </m:r>
                      <m:r>
                        <a:rPr lang="en-US" sz="24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400" dirty="0" smtClean="0">
                      <a:solidFill>
                        <a:srgbClr val="C00000"/>
                      </a:solidFill>
                    </a:rPr>
                    <a:t>  </a:t>
                  </a:r>
                  <a:endParaRPr lang="en-US" sz="2400" dirty="0">
                    <a:solidFill>
                      <a:srgbClr val="C00000"/>
                    </a:solidFill>
                  </a:endParaRPr>
                </a:p>
                <a:p>
                  <a:pPr indent="-57150">
                    <a:spcAft>
                      <a:spcPts val="1200"/>
                    </a:spcAft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−9,9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4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6623463" y="2094096"/>
            <a:ext cx="5029200" cy="2194560"/>
            <a:chOff x="6574970" y="1451423"/>
            <a:chExt cx="5486400" cy="2834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just">
                    <a:spcAft>
                      <a:spcPts val="1200"/>
                    </a:spcAft>
                    <a:buClr>
                      <a:srgbClr val="B53F23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|"/>
                            <m:ctrlP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is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divisible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by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n-US" sz="2400" dirty="0" smtClean="0">
                    <a:solidFill>
                      <a:srgbClr val="0020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just">
                    <a:spcAft>
                      <a:spcPts val="1200"/>
                    </a:spcAft>
                    <a:buClr>
                      <a:srgbClr val="B53F23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24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={2,4,6,…</m:t>
                        </m:r>
                        <m:r>
                          <a:rPr lang="en-US" sz="24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,}</m:t>
                        </m:r>
                      </m:oMath>
                    </m:oMathPara>
                  </a14:m>
                  <a:endParaRPr lang="en-US" sz="2400" dirty="0">
                    <a:solidFill>
                      <a:srgbClr val="002060"/>
                    </a:solidFill>
                  </a:endParaRPr>
                </a:p>
                <a:p>
                  <a:pPr algn="just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/>
            <p:cNvSpPr/>
            <p:nvPr/>
          </p:nvSpPr>
          <p:spPr>
            <a:xfrm>
              <a:off x="6574970" y="1451423"/>
              <a:ext cx="5486400" cy="5486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30782" y="3831456"/>
                <a:ext cx="265176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sz="2400" b="1" dirty="0" smtClean="0">
                    <a:solidFill>
                      <a:srgbClr val="AD1457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 is a finite set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782" y="3831456"/>
                <a:ext cx="2651760" cy="457200"/>
              </a:xfrm>
              <a:prstGeom prst="rect">
                <a:avLst/>
              </a:prstGeom>
              <a:blipFill rotWithShape="0">
                <a:blip r:embed="rId4"/>
                <a:stretch>
                  <a:fillRect l="-230" t="-9333" b="-32000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26583" y="3831456"/>
                <a:ext cx="2926080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defRPr>
                </a:lvl1pPr>
              </a:lstStyle>
              <a:p>
                <a:r>
                  <a:rPr lang="en-US" sz="2400" b="1" dirty="0" smtClean="0">
                    <a:solidFill>
                      <a:srgbClr val="AD1457"/>
                    </a:solidFill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𝐁</m:t>
                    </m:r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 is an infinite set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6583" y="3831456"/>
                <a:ext cx="2926080" cy="457200"/>
              </a:xfrm>
              <a:prstGeom prst="rect">
                <a:avLst/>
              </a:prstGeom>
              <a:blipFill>
                <a:blip r:embed="rId5"/>
                <a:stretch>
                  <a:fillRect l="-2917" t="-9333" r="-2500" b="-32000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24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ample-of-counting-sort-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32" y="-532623"/>
            <a:ext cx="79629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xample-of-counting-sort-algorith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861" y="2466100"/>
            <a:ext cx="9058275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xample-of-counting-sort-algorithm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1729"/>
            <a:ext cx="1212532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xample-of-counting-sort-algorith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49" y="2368583"/>
            <a:ext cx="9782175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example-of-counting-sort-algorith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8335"/>
            <a:ext cx="1212532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79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xample-of-counting-sort-algorithm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49" y="-447675"/>
            <a:ext cx="9643901" cy="542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-of-counting-sort-algorithm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4710295"/>
            <a:ext cx="813435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Counting Sort Example-2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numbers using counting sort. </a:t>
            </a:r>
          </a:p>
          <a:p>
            <a:r>
              <a:rPr lang="en-US" smtClean="0"/>
              <a:t>1</a:t>
            </a:r>
            <a:r>
              <a:rPr lang="en-US" dirty="0"/>
              <a:t>, 3, 2, 4, 1, 2, 4, 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226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ene007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604" y="617278"/>
            <a:ext cx="8098162" cy="466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3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ene011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585788"/>
            <a:ext cx="8416925" cy="485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66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cene028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50" y="528638"/>
            <a:ext cx="8747512" cy="504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ene025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519113"/>
            <a:ext cx="8645525" cy="498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72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Amortized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Amortized </a:t>
            </a:r>
            <a:r>
              <a:rPr lang="en-US" dirty="0"/>
              <a:t>analysis considers not just one operation, but </a:t>
            </a:r>
            <a:r>
              <a:rPr lang="en-US" dirty="0">
                <a:solidFill>
                  <a:srgbClr val="A71160"/>
                </a:solidFill>
              </a:rPr>
              <a:t>a sequence of operations </a:t>
            </a:r>
            <a:r>
              <a:rPr lang="en-US" dirty="0"/>
              <a:t>on a given data </a:t>
            </a:r>
            <a:r>
              <a:rPr lang="en-US" dirty="0" smtClean="0"/>
              <a:t>structure or a database.</a:t>
            </a:r>
          </a:p>
          <a:p>
            <a:r>
              <a:rPr lang="en-US" dirty="0"/>
              <a:t>Amortized Analysis is used for algorithms where </a:t>
            </a:r>
            <a:r>
              <a:rPr lang="en-US" dirty="0">
                <a:solidFill>
                  <a:srgbClr val="A71160"/>
                </a:solidFill>
              </a:rPr>
              <a:t>an occasional operation </a:t>
            </a:r>
            <a:r>
              <a:rPr lang="en-US" dirty="0"/>
              <a:t>is very slow, but most of the other operations are faster. </a:t>
            </a:r>
          </a:p>
          <a:p>
            <a:r>
              <a:rPr lang="en-US" dirty="0" smtClean="0"/>
              <a:t>The </a:t>
            </a:r>
            <a:r>
              <a:rPr lang="en-US" dirty="0"/>
              <a:t>time required to perform a sequence of data structure operations is </a:t>
            </a:r>
            <a:r>
              <a:rPr lang="en-US" dirty="0">
                <a:solidFill>
                  <a:srgbClr val="A71160"/>
                </a:solidFill>
              </a:rPr>
              <a:t>averaged</a:t>
            </a:r>
            <a:r>
              <a:rPr lang="en-US" dirty="0"/>
              <a:t> over all operations performed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Amortized Analysis, we </a:t>
            </a:r>
            <a:r>
              <a:rPr lang="en-US" dirty="0">
                <a:solidFill>
                  <a:srgbClr val="A71160"/>
                </a:solidFill>
              </a:rPr>
              <a:t>analyze a sequence of operations </a:t>
            </a:r>
            <a:r>
              <a:rPr lang="en-US" dirty="0"/>
              <a:t>and guarantee a worst case average time which is lower than the worst case time of a particular expensive operation.</a:t>
            </a:r>
          </a:p>
          <a:p>
            <a:r>
              <a:rPr lang="en-US" dirty="0" smtClean="0"/>
              <a:t>So, Amortized </a:t>
            </a:r>
            <a:r>
              <a:rPr lang="en-US" dirty="0"/>
              <a:t>analysis can be used to show that the </a:t>
            </a:r>
            <a:r>
              <a:rPr lang="en-US" dirty="0">
                <a:solidFill>
                  <a:srgbClr val="A71160"/>
                </a:solidFill>
              </a:rPr>
              <a:t>average cost of an operation </a:t>
            </a:r>
            <a:r>
              <a:rPr lang="en-US" dirty="0"/>
              <a:t>is small even though a single operation might be expensive.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5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CDA448-B041-4E3F-9DEF-CDD490E06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Proper Subset</a:t>
                </a:r>
                <a:r>
                  <a:rPr lang="en-US" dirty="0"/>
                  <a:t>: A proper subset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subset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that is </a:t>
                </a:r>
                <a:r>
                  <a:rPr lang="en-US" b="1" dirty="0"/>
                  <a:t>not equal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b="1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  <a:p>
                <a:pPr marL="265113" lvl="1" indent="-265113">
                  <a:spcBef>
                    <a:spcPts val="1000"/>
                  </a:spcBef>
                  <a:buFont typeface="Wingdings 3" panose="05040102010807070707" pitchFamily="18" charset="2"/>
                  <a:buChar char="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CDA448-B041-4E3F-9DEF-CDD490E06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753343" y="2080649"/>
            <a:ext cx="5029200" cy="3683904"/>
            <a:chOff x="753343" y="2080649"/>
            <a:chExt cx="5029200" cy="3683904"/>
          </a:xfrm>
        </p:grpSpPr>
        <p:sp>
          <p:nvSpPr>
            <p:cNvPr id="5" name="Rectangle 4"/>
            <p:cNvSpPr/>
            <p:nvPr/>
          </p:nvSpPr>
          <p:spPr>
            <a:xfrm>
              <a:off x="753344" y="2080649"/>
              <a:ext cx="5029199" cy="4250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753343" y="2504185"/>
                  <a:ext cx="5029199" cy="3260368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400" dirty="0" smtClean="0">
                      <a:solidFill>
                        <a:srgbClr val="C0000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={1,3,5} 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1,5</m:t>
                          </m:r>
                        </m:e>
                      </m:d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</a:t>
                  </a:r>
                  <a:endParaRPr lang="en-US" sz="2400" dirty="0" smtClean="0">
                    <a:solidFill>
                      <a:srgbClr val="C00000"/>
                    </a:solidFill>
                  </a:endParaRPr>
                </a:p>
                <a:p>
                  <a:pPr lvl="1"/>
                  <a:r>
                    <a:rPr lang="en-US" sz="2400" dirty="0" smtClean="0">
                      <a:solidFill>
                        <a:srgbClr val="C00000"/>
                      </a:solidFill>
                    </a:rPr>
                    <a:t>Then set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 is a proper subset of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>
                      <a:solidFill>
                        <a:srgbClr val="C00000"/>
                      </a:solidFill>
                    </a:rPr>
                    <a:t>.           </a:t>
                  </a:r>
                </a:p>
                <a:p>
                  <a:pPr indent="-57150">
                    <a:spcAft>
                      <a:spcPts val="1200"/>
                    </a:spcAft>
                  </a:pP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43" y="2504185"/>
                  <a:ext cx="5029199" cy="326036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814" t="-1117" r="-13180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623463" y="2080649"/>
            <a:ext cx="5029200" cy="3683903"/>
            <a:chOff x="6623463" y="2080649"/>
            <a:chExt cx="5029200" cy="36839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623463" y="2505403"/>
                  <a:ext cx="5029200" cy="3259149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400" dirty="0" smtClean="0">
                      <a:solidFill>
                        <a:srgbClr val="002060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={1,3,5} </m:t>
                      </m:r>
                    </m:oMath>
                  </a14:m>
                  <a:r>
                    <a:rPr lang="en-US" sz="2400" dirty="0" smtClean="0">
                      <a:solidFill>
                        <a:srgbClr val="00206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1,3,5</m:t>
                          </m:r>
                        </m:e>
                      </m:d>
                    </m:oMath>
                  </a14:m>
                  <a:endParaRPr lang="en-US" sz="2400" dirty="0" smtClean="0">
                    <a:solidFill>
                      <a:srgbClr val="002060"/>
                    </a:solidFill>
                  </a:endParaRPr>
                </a:p>
                <a:p>
                  <a:r>
                    <a:rPr lang="en-US" sz="2400" dirty="0" smtClean="0">
                      <a:solidFill>
                        <a:srgbClr val="002060"/>
                      </a:solidFill>
                    </a:rPr>
                    <a:t>Then set C is a subset </a:t>
                  </a:r>
                  <a:r>
                    <a:rPr lang="en-US" sz="2400" dirty="0">
                      <a:solidFill>
                        <a:srgbClr val="002060"/>
                      </a:solidFill>
                    </a:rPr>
                    <a:t>of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>
                      <a:solidFill>
                        <a:srgbClr val="002060"/>
                      </a:solidFill>
                    </a:rPr>
                    <a:t>, but </a:t>
                  </a:r>
                  <a:r>
                    <a:rPr lang="en-US" sz="2400" dirty="0" smtClean="0">
                      <a:solidFill>
                        <a:srgbClr val="002060"/>
                      </a:solidFill>
                    </a:rPr>
                    <a:t>it </a:t>
                  </a:r>
                  <a:r>
                    <a:rPr lang="en-US" sz="2400" dirty="0">
                      <a:solidFill>
                        <a:srgbClr val="002060"/>
                      </a:solidFill>
                    </a:rPr>
                    <a:t>is not a proper subset of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  <a:r>
                    <a:rPr lang="en-US" sz="2400" dirty="0" smtClean="0">
                      <a:solidFill>
                        <a:srgbClr val="002060"/>
                      </a:solidFill>
                    </a:rPr>
                    <a:t>since </a:t>
                  </a:r>
                  <a14:m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en-US" sz="2400" dirty="0">
                      <a:solidFill>
                        <a:srgbClr val="002060"/>
                      </a:solidFill>
                    </a:rPr>
                    <a:t>. </a:t>
                  </a:r>
                </a:p>
                <a:p>
                  <a:r>
                    <a:rPr lang="en-US" sz="2400" dirty="0">
                      <a:solidFill>
                        <a:srgbClr val="00206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3463" y="2505403"/>
                  <a:ext cx="5029200" cy="325914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814" t="-1117" r="-605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6623463" y="2080649"/>
              <a:ext cx="5029200" cy="42475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76063" y="3811069"/>
            <a:ext cx="1524000" cy="1484168"/>
            <a:chOff x="0" y="0"/>
            <a:chExt cx="2286000" cy="2286000"/>
          </a:xfrm>
        </p:grpSpPr>
        <p:sp>
          <p:nvSpPr>
            <p:cNvPr id="13" name="Oval 12"/>
            <p:cNvSpPr/>
            <p:nvPr/>
          </p:nvSpPr>
          <p:spPr>
            <a:xfrm>
              <a:off x="0" y="0"/>
              <a:ext cx="2286000" cy="2286000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Oval 4"/>
            <p:cNvSpPr txBox="1"/>
            <p:nvPr/>
          </p:nvSpPr>
          <p:spPr>
            <a:xfrm>
              <a:off x="334777" y="334777"/>
              <a:ext cx="1616446" cy="16164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kern="1200" dirty="0" smtClean="0">
                  <a:solidFill>
                    <a:srgbClr val="AD1457"/>
                  </a:solidFill>
                </a:rPr>
                <a:t>A=C</a:t>
              </a:r>
              <a:r>
                <a:rPr lang="en-US" sz="2800" kern="1200" dirty="0" smtClean="0">
                  <a:solidFill>
                    <a:srgbClr val="002060"/>
                  </a:solidFill>
                </a:rPr>
                <a:t> </a:t>
              </a:r>
              <a:endParaRPr lang="en-US" sz="2800" kern="1200" dirty="0">
                <a:solidFill>
                  <a:srgbClr val="00206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77837" y="5302887"/>
                <a:ext cx="9802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AD1457"/>
                          </a:solidFill>
                          <a:latin typeface="MS Gothic" panose="020B0609070205080204" pitchFamily="49" charset="-128"/>
                          <a:ea typeface="MS Gothic" panose="020B0609070205080204" pitchFamily="49" charset="-128"/>
                        </a:rPr>
                        <m:t>⊂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837" y="5302887"/>
                <a:ext cx="980210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596388" y="5302887"/>
                <a:ext cx="10833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6388" y="5302887"/>
                <a:ext cx="1083350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2504418" y="3811069"/>
            <a:ext cx="1527048" cy="1481328"/>
            <a:chOff x="2560973" y="3994247"/>
            <a:chExt cx="1527048" cy="1481328"/>
          </a:xfrm>
        </p:grpSpPr>
        <p:sp>
          <p:nvSpPr>
            <p:cNvPr id="19" name="Freeform 18"/>
            <p:cNvSpPr/>
            <p:nvPr/>
          </p:nvSpPr>
          <p:spPr>
            <a:xfrm>
              <a:off x="2560973" y="3994247"/>
              <a:ext cx="1527048" cy="1481328"/>
            </a:xfrm>
            <a:custGeom>
              <a:avLst/>
              <a:gdLst>
                <a:gd name="connsiteX0" fmla="*/ 0 w 1447800"/>
                <a:gd name="connsiteY0" fmla="*/ 723900 h 1447800"/>
                <a:gd name="connsiteX1" fmla="*/ 723900 w 1447800"/>
                <a:gd name="connsiteY1" fmla="*/ 0 h 1447800"/>
                <a:gd name="connsiteX2" fmla="*/ 1447800 w 1447800"/>
                <a:gd name="connsiteY2" fmla="*/ 723900 h 1447800"/>
                <a:gd name="connsiteX3" fmla="*/ 723900 w 1447800"/>
                <a:gd name="connsiteY3" fmla="*/ 1447800 h 1447800"/>
                <a:gd name="connsiteX4" fmla="*/ 0 w 1447800"/>
                <a:gd name="connsiteY4" fmla="*/ 7239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800" h="1447800">
                  <a:moveTo>
                    <a:pt x="0" y="723900"/>
                  </a:moveTo>
                  <a:cubicBezTo>
                    <a:pt x="0" y="324101"/>
                    <a:pt x="324101" y="0"/>
                    <a:pt x="723900" y="0"/>
                  </a:cubicBezTo>
                  <a:cubicBezTo>
                    <a:pt x="1123699" y="0"/>
                    <a:pt x="1447800" y="324101"/>
                    <a:pt x="1447800" y="723900"/>
                  </a:cubicBezTo>
                  <a:cubicBezTo>
                    <a:pt x="1447800" y="1123699"/>
                    <a:pt x="1123699" y="1447800"/>
                    <a:pt x="723900" y="1447800"/>
                  </a:cubicBezTo>
                  <a:cubicBezTo>
                    <a:pt x="324101" y="1447800"/>
                    <a:pt x="0" y="1123699"/>
                    <a:pt x="0" y="723900"/>
                  </a:cubicBezTo>
                  <a:close/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91095" tIns="391095" rIns="391095" bIns="391095" numCol="1" spcCol="1270" anchor="ctr" anchorCtr="0">
              <a:noAutofit/>
            </a:bodyPr>
            <a:lstStyle/>
            <a:p>
              <a:pPr lvl="0"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kern="1200" dirty="0" smtClean="0"/>
                <a:t> </a:t>
              </a:r>
              <a:endParaRPr lang="en-US" sz="4700" kern="1200" dirty="0"/>
            </a:p>
          </p:txBody>
        </p:sp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1294321924"/>
                </p:ext>
              </p:extLst>
            </p:nvPr>
          </p:nvGraphicFramePr>
          <p:xfrm>
            <a:off x="3099620" y="4283968"/>
            <a:ext cx="798317" cy="9168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7" name="TextBox 16"/>
            <p:cNvSpPr txBox="1"/>
            <p:nvPr/>
          </p:nvSpPr>
          <p:spPr>
            <a:xfrm>
              <a:off x="2712263" y="4272925"/>
              <a:ext cx="4148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AD1457"/>
                  </a:solidFill>
                </a:rPr>
                <a:t>A</a:t>
              </a:r>
              <a:endParaRPr lang="en-US" sz="2400" b="1" dirty="0">
                <a:solidFill>
                  <a:srgbClr val="AD145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94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Amortized Analysis Techniques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three most common techniques of amortized analysis,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aggregate method</a:t>
            </a:r>
          </a:p>
          <a:p>
            <a:pPr lvl="2"/>
            <a:r>
              <a:rPr lang="en-US" dirty="0"/>
              <a:t>A sequence of 𝑛 operation takes worst case time 𝑇(𝑛)</a:t>
            </a:r>
          </a:p>
          <a:p>
            <a:pPr lvl="2"/>
            <a:r>
              <a:rPr lang="en-US" dirty="0"/>
              <a:t>Amortized cost per operation is 𝑇(𝑛)/𝑛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accounting method</a:t>
            </a:r>
          </a:p>
          <a:p>
            <a:pPr lvl="2"/>
            <a:r>
              <a:rPr lang="en-US" dirty="0"/>
              <a:t>Assign each type of operation an (different) amortized cost</a:t>
            </a:r>
          </a:p>
          <a:p>
            <a:pPr lvl="2"/>
            <a:r>
              <a:rPr lang="en-US" dirty="0"/>
              <a:t>Overcharge some operations</a:t>
            </a:r>
          </a:p>
          <a:p>
            <a:pPr lvl="2"/>
            <a:r>
              <a:rPr lang="en-US" dirty="0"/>
              <a:t>Store the overcharge as credit on specific objects </a:t>
            </a:r>
          </a:p>
          <a:p>
            <a:pPr lvl="2"/>
            <a:r>
              <a:rPr lang="en-US" dirty="0"/>
              <a:t>Then use the credit for compensation for some later operations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potential method</a:t>
            </a:r>
          </a:p>
          <a:p>
            <a:pPr lvl="2"/>
            <a:r>
              <a:rPr lang="en-US" dirty="0"/>
              <a:t>Same as accounting method</a:t>
            </a:r>
          </a:p>
          <a:p>
            <a:pPr lvl="2"/>
            <a:r>
              <a:rPr lang="en-US" dirty="0"/>
              <a:t>But store the credit as “potential energy” and as a whole.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6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chemeClr val="accent5"/>
                    </a:solidFill>
                  </a:rPr>
                  <a:t>Incrementing a Binary Counter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Implementing a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-bit binary counter that counts upward from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Use array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[0…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of bits as the counter where,</a:t>
                </a: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𝒍𝒆𝒏𝒈𝒕𝒉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the least significant bit.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the most significant bit.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186" name="Oval 185"/>
          <p:cNvSpPr/>
          <p:nvPr/>
        </p:nvSpPr>
        <p:spPr>
          <a:xfrm>
            <a:off x="5030652" y="2410217"/>
            <a:ext cx="304801" cy="321558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</a:rPr>
              <a:t>+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187" name="Straight Arrow Connector 186"/>
          <p:cNvCxnSpPr>
            <a:endCxn id="186" idx="7"/>
          </p:cNvCxnSpPr>
          <p:nvPr/>
        </p:nvCxnSpPr>
        <p:spPr>
          <a:xfrm flipH="1">
            <a:off x="5290816" y="2419155"/>
            <a:ext cx="300070" cy="381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/>
          <p:nvPr/>
        </p:nvCxnSpPr>
        <p:spPr>
          <a:xfrm flipV="1">
            <a:off x="4761316" y="2620619"/>
            <a:ext cx="260705" cy="12802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86" idx="4"/>
          </p:cNvCxnSpPr>
          <p:nvPr/>
        </p:nvCxnSpPr>
        <p:spPr>
          <a:xfrm>
            <a:off x="5183053" y="2731775"/>
            <a:ext cx="407833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2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0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4" grpId="0"/>
      <p:bldP spid="145" grpId="0"/>
      <p:bldP spid="154" grpId="0"/>
      <p:bldP spid="155" grpId="0"/>
      <p:bldP spid="185" grpId="0"/>
      <p:bldP spid="186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accent5"/>
                    </a:solidFill>
                  </a:rPr>
                  <a:t>Aggregate Method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The </a:t>
                </a:r>
                <a:r>
                  <a:rPr lang="en-US" sz="2400" dirty="0">
                    <a:solidFill>
                      <a:schemeClr val="bg1"/>
                    </a:solidFill>
                  </a:rPr>
                  <a:t>running time of an increment operation is proportional to the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number of bits </a:t>
                </a:r>
                <a:r>
                  <a:rPr lang="en-US" sz="2400" dirty="0">
                    <a:solidFill>
                      <a:schemeClr val="bg1"/>
                    </a:solidFill>
                  </a:rPr>
                  <a:t>flipped.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However,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all bits are not flipped </a:t>
                </a:r>
                <a:r>
                  <a:rPr lang="en-US" sz="2400" dirty="0">
                    <a:solidFill>
                      <a:schemeClr val="bg1"/>
                    </a:solidFill>
                  </a:rPr>
                  <a:t>at each INCREMENT.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[0]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at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each</a:t>
                </a:r>
                <a:r>
                  <a:rPr lang="en-US" sz="24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increment operation;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[1]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at alternate</a:t>
                </a:r>
                <a:r>
                  <a:rPr lang="en-US" sz="2400" dirty="0">
                    <a:solidFill>
                      <a:schemeClr val="bg1"/>
                    </a:solidFill>
                  </a:rPr>
                  <a:t> 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[2]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flips </a:t>
                </a:r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only once for 4 successive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increment operations;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In general, bit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flips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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baseline="30000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</m:t>
                    </m:r>
                    <m:r>
                      <a:rPr lang="en-US" sz="2400" b="0" i="0" dirty="0" smtClean="0"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i="1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times</a:t>
                </a:r>
                <a:r>
                  <a:rPr lang="en-US" sz="2400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1"/>
                    </a:solidFill>
                  </a:rPr>
                  <a:t>in a sequence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INCREMENTs.</a:t>
                </a: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5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Aggregate </a:t>
            </a:r>
            <a:r>
              <a:rPr lang="en-US" dirty="0" smtClean="0"/>
              <a:t>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(no. of bits)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(counter value) total number of flips of bit can be given as,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total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bit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flipping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operation</m:t>
                    </m:r>
                  </m:oMath>
                </a14:m>
                <a:r>
                  <a:rPr lang="en-US" dirty="0"/>
                  <a:t>s </a:t>
                </a:r>
                <a:r>
                  <a:rPr lang="en-US" dirty="0" smtClean="0"/>
                  <a:t>can be 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212" y="1506071"/>
                <a:ext cx="3711389" cy="95474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=8+4+2+1=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en-US" sz="2400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i="1" dirty="0">
                  <a:solidFill>
                    <a:srgbClr val="A7116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30" y="2716306"/>
                <a:ext cx="3509683" cy="59167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761565" y="4195482"/>
                <a:ext cx="2103120" cy="1371600"/>
              </a:xfrm>
              <a:prstGeom prst="roundRect">
                <a:avLst/>
              </a:prstGeom>
              <a:solidFill>
                <a:srgbClr val="FCE0E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f>
                            <m:f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711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en-US" sz="240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65" y="4195482"/>
                <a:ext cx="2103120" cy="13716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/>
              </p:nvPr>
            </p:nvGraphicFramePr>
            <p:xfrm>
              <a:off x="7356919" y="1712761"/>
              <a:ext cx="3903263" cy="403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val="10541611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6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61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55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8797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322360890"/>
                  </p:ext>
                </p:extLst>
              </p:nvPr>
            </p:nvGraphicFramePr>
            <p:xfrm>
              <a:off x="7356919" y="1712761"/>
              <a:ext cx="3903263" cy="40335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94899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526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01646">
                      <a:extLst>
                        <a:ext uri="{9D8B030D-6E8A-4147-A177-3AD203B41FA5}">
                          <a16:colId xmlns:a16="http://schemas.microsoft.com/office/drawing/2014/main" val="105416116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t="-3478" r="-312179" b="-49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Counter value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Number</a:t>
                          </a:r>
                          <a:r>
                            <a:rPr lang="en-US" sz="2000" baseline="0" dirty="0" smtClean="0">
                              <a:solidFill>
                                <a:srgbClr val="0070C0"/>
                              </a:solidFill>
                              <a:latin typeface="+mn-lt"/>
                            </a:rPr>
                            <a:t> of bit flips</a:t>
                          </a:r>
                          <a:endParaRPr lang="en-US" sz="2000" dirty="0">
                            <a:solidFill>
                              <a:srgbClr val="0070C0"/>
                            </a:solidFill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0 0 1 1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6167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5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0 1 0 1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61523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8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0 1 1 1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05536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8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r>
                            <a:rPr lang="en-US" b="0" baseline="0" dirty="0" smtClean="0">
                              <a:solidFill>
                                <a:schemeClr val="tx1"/>
                              </a:solidFill>
                            </a:rPr>
                            <a:t> 0 0 0 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6">
                            <a:lumMod val="60000"/>
                            <a:lumOff val="40000"/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88797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/>
          <p:cNvSpPr/>
          <p:nvPr/>
        </p:nvSpPr>
        <p:spPr>
          <a:xfrm>
            <a:off x="7380514" y="5799909"/>
            <a:ext cx="3840480" cy="404948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Total Flips = 15</a:t>
            </a:r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21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Therefore, the total number of flips in the sequence is,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l"/>
                <a:r>
                  <a:rPr lang="en-US" dirty="0"/>
                  <a:t>Total time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  <a:p>
                <a:pPr algn="l"/>
                <a:r>
                  <a:rPr lang="en-US" dirty="0"/>
                  <a:t>The amortized cost of each operation is  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𝐎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𝐧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) 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𝐧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  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𝐎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(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𝟏</m:t>
                    </m:r>
                    <m:r>
                      <a:rPr lang="en-US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sym typeface="Symbol" pitchFamily="18" charset="2"/>
                      </a:rPr>
                      <m:t>)</m:t>
                    </m:r>
                  </m:oMath>
                </a14:m>
                <a:endParaRPr lang="en-US" dirty="0">
                  <a:solidFill>
                    <a:srgbClr val="A71160"/>
                  </a:solidFill>
                  <a:sym typeface="Symbol" pitchFamily="18" charset="2"/>
                </a:endParaRPr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670266" y="4437118"/>
                <a:ext cx="4925093" cy="1482436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p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den>
                        </m:f>
                      </m:e>
                    </m:nary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…</a:t>
                </a:r>
              </a:p>
              <a:p>
                <a:pPr algn="ctr"/>
                <a:endParaRPr lang="en-US" sz="24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1+0.5+0.25+0.125+ ⋯ ≈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266" y="4437118"/>
                <a:ext cx="4925093" cy="1482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3681413" y="1577043"/>
            <a:ext cx="4829175" cy="1219200"/>
            <a:chOff x="3206931" y="1629295"/>
            <a:chExt cx="4829175" cy="12192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6931" y="1629295"/>
              <a:ext cx="4829175" cy="1219200"/>
            </a:xfrm>
            <a:prstGeom prst="rect">
              <a:avLst/>
            </a:prstGeom>
            <a:noFill/>
            <a:ln w="9525">
              <a:solidFill>
                <a:schemeClr val="accent5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3587931" y="1678577"/>
              <a:ext cx="6096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 Math" pitchFamily="18" charset="0"/>
                  <a:ea typeface="Cambria Math" pitchFamily="18" charset="0"/>
                </a:rPr>
                <a:t>K-1</a:t>
              </a:r>
              <a:endParaRPr lang="en-US" sz="16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 Math" pitchFamily="18" charset="0"/>
                <a:ea typeface="Cambria Math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5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Running time of an increment operation is proportional to the </a:t>
                </a:r>
                <a:r>
                  <a:rPr lang="en-US" b="1" dirty="0"/>
                  <a:t>number of bits flipped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charge an amortized cost of</a:t>
                </a:r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₹2</m:t>
                    </m:r>
                  </m:oMath>
                </a14:m>
                <a:r>
                  <a:rPr lang="en-US" dirty="0"/>
                  <a:t> to set a bit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a bit is set we use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the bit </a:t>
                </a:r>
                <a:r>
                  <a:rPr lang="en-US" b="1" dirty="0"/>
                  <a:t>as a credit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At any time point, every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in the counter has a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credit on it.</a:t>
                </a:r>
              </a:p>
              <a:p>
                <a:r>
                  <a:rPr lang="en-US" dirty="0"/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₹1</m:t>
                    </m:r>
                  </m:oMath>
                </a14:m>
                <a:r>
                  <a:rPr lang="en-US" i="1" dirty="0">
                    <a:solidFill>
                      <a:schemeClr val="accent1"/>
                    </a:solidFill>
                  </a:rPr>
                  <a:t> </a:t>
                </a:r>
                <a:r>
                  <a:rPr lang="en-US" dirty="0"/>
                  <a:t>on it.</a:t>
                </a:r>
              </a:p>
              <a:p>
                <a:r>
                  <a:rPr lang="en-US" dirty="0"/>
                  <a:t>At most one bit is set to </a:t>
                </a:r>
                <a:r>
                  <a:rPr lang="en-US" b="1" dirty="0">
                    <a:solidFill>
                      <a:srgbClr val="A71160"/>
                    </a:solidFill>
                  </a:rPr>
                  <a:t>1</a:t>
                </a:r>
                <a:r>
                  <a:rPr lang="en-US" dirty="0"/>
                  <a:t>, in an increment operation.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34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800" dirty="0" smtClean="0">
                  <a:solidFill>
                    <a:schemeClr val="accent5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accent5"/>
                    </a:solidFill>
                  </a:rPr>
                  <a:t>Accounting Method</a:t>
                </a:r>
              </a:p>
              <a:p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 smtClean="0">
                    <a:solidFill>
                      <a:schemeClr val="bg1"/>
                    </a:solidFill>
                  </a:rPr>
                  <a:t>If </a:t>
                </a:r>
                <a:r>
                  <a:rPr lang="en-US" sz="2200" dirty="0">
                    <a:solidFill>
                      <a:schemeClr val="bg1"/>
                    </a:solidFill>
                  </a:rPr>
                  <a:t>we charge an amortized cost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to set a bit to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When a bit is set we use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to pay for the actual setting of the bit and we place the other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on the bit </a:t>
                </a:r>
                <a:r>
                  <a:rPr lang="en-US" sz="2200" b="1" dirty="0">
                    <a:solidFill>
                      <a:schemeClr val="bg1"/>
                    </a:solidFill>
                  </a:rPr>
                  <a:t>as a credit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At any time point, every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in the counter has a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of credit 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So, no need to charge anything to reset a bit to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As we can pay for the reset with the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b="1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sz="2200" dirty="0">
                    <a:solidFill>
                      <a:schemeClr val="bg1"/>
                    </a:solidFill>
                  </a:rPr>
                  <a:t>on it.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At most one bit is set to </a:t>
                </a:r>
                <a:r>
                  <a:rPr lang="en-US" sz="2200" b="1" dirty="0">
                    <a:solidFill>
                      <a:schemeClr val="accent5"/>
                    </a:solidFill>
                  </a:rPr>
                  <a:t>1</a:t>
                </a:r>
                <a:r>
                  <a:rPr lang="en-US" sz="2200" dirty="0">
                    <a:solidFill>
                      <a:schemeClr val="bg1"/>
                    </a:solidFill>
                  </a:rPr>
                  <a:t>, in an increment operation.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The amortized cost of an increment operation is at most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₹</m:t>
                    </m:r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increment operations, the total amortized cost  is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200" b="1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dirty="0">
                            <a:solidFill>
                              <a:schemeClr val="accent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2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200" b="1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100" r="-13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Amortized Analysis -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7" name="Rectangle 214"/>
          <p:cNvSpPr>
            <a:spLocks noChangeArrowheads="1"/>
          </p:cNvSpPr>
          <p:nvPr/>
        </p:nvSpPr>
        <p:spPr bwMode="auto">
          <a:xfrm>
            <a:off x="3762085" y="4767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215"/>
          <p:cNvSpPr>
            <a:spLocks noChangeArrowheads="1"/>
          </p:cNvSpPr>
          <p:nvPr/>
        </p:nvSpPr>
        <p:spPr bwMode="auto">
          <a:xfrm>
            <a:off x="3762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16"/>
          <p:cNvSpPr>
            <a:spLocks noChangeArrowheads="1"/>
          </p:cNvSpPr>
          <p:nvPr/>
        </p:nvSpPr>
        <p:spPr bwMode="auto">
          <a:xfrm>
            <a:off x="3762085" y="4158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217"/>
          <p:cNvSpPr>
            <a:spLocks noChangeArrowheads="1"/>
          </p:cNvSpPr>
          <p:nvPr/>
        </p:nvSpPr>
        <p:spPr bwMode="auto">
          <a:xfrm>
            <a:off x="3762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218"/>
          <p:cNvSpPr>
            <a:spLocks noChangeArrowheads="1"/>
          </p:cNvSpPr>
          <p:nvPr/>
        </p:nvSpPr>
        <p:spPr bwMode="auto">
          <a:xfrm>
            <a:off x="3762085" y="3548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219"/>
          <p:cNvSpPr>
            <a:spLocks noChangeArrowheads="1"/>
          </p:cNvSpPr>
          <p:nvPr/>
        </p:nvSpPr>
        <p:spPr bwMode="auto">
          <a:xfrm>
            <a:off x="3762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20"/>
          <p:cNvSpPr>
            <a:spLocks noChangeArrowheads="1"/>
          </p:cNvSpPr>
          <p:nvPr/>
        </p:nvSpPr>
        <p:spPr bwMode="auto">
          <a:xfrm>
            <a:off x="3762085" y="2939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1"/>
          <p:cNvSpPr>
            <a:spLocks noChangeArrowheads="1"/>
          </p:cNvSpPr>
          <p:nvPr/>
        </p:nvSpPr>
        <p:spPr bwMode="auto">
          <a:xfrm>
            <a:off x="3762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22"/>
          <p:cNvSpPr>
            <a:spLocks noChangeArrowheads="1"/>
          </p:cNvSpPr>
          <p:nvPr/>
        </p:nvSpPr>
        <p:spPr bwMode="auto">
          <a:xfrm>
            <a:off x="3762085" y="2329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225"/>
          <p:cNvSpPr>
            <a:spLocks noChangeArrowheads="1"/>
          </p:cNvSpPr>
          <p:nvPr/>
        </p:nvSpPr>
        <p:spPr bwMode="auto">
          <a:xfrm>
            <a:off x="3381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3000085" y="32439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227"/>
          <p:cNvSpPr>
            <a:spLocks noChangeArrowheads="1"/>
          </p:cNvSpPr>
          <p:nvPr/>
        </p:nvSpPr>
        <p:spPr bwMode="auto">
          <a:xfrm>
            <a:off x="3381085" y="38535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>
            <a:off x="3381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229"/>
          <p:cNvSpPr>
            <a:spLocks noChangeArrowheads="1"/>
          </p:cNvSpPr>
          <p:nvPr/>
        </p:nvSpPr>
        <p:spPr bwMode="auto">
          <a:xfrm>
            <a:off x="3000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230"/>
          <p:cNvSpPr>
            <a:spLocks noChangeArrowheads="1"/>
          </p:cNvSpPr>
          <p:nvPr/>
        </p:nvSpPr>
        <p:spPr bwMode="auto">
          <a:xfrm>
            <a:off x="2619085" y="44631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31"/>
          <p:cNvSpPr>
            <a:spLocks noChangeArrowheads="1"/>
          </p:cNvSpPr>
          <p:nvPr/>
        </p:nvSpPr>
        <p:spPr bwMode="auto">
          <a:xfrm>
            <a:off x="3381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11"/>
          <p:cNvSpPr>
            <a:spLocks noChangeArrowheads="1"/>
          </p:cNvSpPr>
          <p:nvPr/>
        </p:nvSpPr>
        <p:spPr bwMode="auto">
          <a:xfrm>
            <a:off x="3762085" y="50727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80"/>
          <p:cNvSpPr txBox="1">
            <a:spLocks noChangeArrowheads="1"/>
          </p:cNvSpPr>
          <p:nvPr/>
        </p:nvSpPr>
        <p:spPr bwMode="auto">
          <a:xfrm>
            <a:off x="3609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117566" y="1152488"/>
            <a:ext cx="9797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Counter value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942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[7]</a:t>
            </a:r>
          </a:p>
        </p:txBody>
      </p:sp>
      <p:sp>
        <p:nvSpPr>
          <p:cNvPr id="27" name="Text Box 8"/>
          <p:cNvSpPr txBox="1">
            <a:spLocks noChangeArrowheads="1"/>
          </p:cNvSpPr>
          <p:nvPr/>
        </p:nvSpPr>
        <p:spPr bwMode="auto">
          <a:xfrm>
            <a:off x="1323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[6]</a:t>
            </a:r>
          </a:p>
        </p:txBody>
      </p:sp>
      <p:sp>
        <p:nvSpPr>
          <p:cNvPr id="28" name="Text Box 9"/>
          <p:cNvSpPr txBox="1">
            <a:spLocks noChangeArrowheads="1"/>
          </p:cNvSpPr>
          <p:nvPr/>
        </p:nvSpPr>
        <p:spPr bwMode="auto">
          <a:xfrm>
            <a:off x="1704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[5]</a:t>
            </a:r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085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[4]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466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[3]</a:t>
            </a: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2847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[2]</a:t>
            </a: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3228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/>
              <a:t>[1]</a:t>
            </a:r>
          </a:p>
        </p:txBody>
      </p:sp>
      <p:sp>
        <p:nvSpPr>
          <p:cNvPr id="33" name="Text Box 14"/>
          <p:cNvSpPr txBox="1">
            <a:spLocks noChangeArrowheads="1"/>
          </p:cNvSpPr>
          <p:nvPr/>
        </p:nvSpPr>
        <p:spPr bwMode="auto">
          <a:xfrm>
            <a:off x="3609685" y="1415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/>
              <a:t>[0]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30022" y="1152488"/>
            <a:ext cx="121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/>
              <a:t>Increment </a:t>
            </a:r>
            <a:r>
              <a:rPr lang="en-US" b="1" dirty="0"/>
              <a:t>cost</a:t>
            </a:r>
          </a:p>
        </p:txBody>
      </p: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5312211" y="1152488"/>
            <a:ext cx="6967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Total cost</a:t>
            </a:r>
          </a:p>
        </p:txBody>
      </p:sp>
      <p:sp>
        <p:nvSpPr>
          <p:cNvPr id="36" name="Text Box 65"/>
          <p:cNvSpPr txBox="1">
            <a:spLocks noChangeArrowheads="1"/>
          </p:cNvSpPr>
          <p:nvPr/>
        </p:nvSpPr>
        <p:spPr bwMode="auto">
          <a:xfrm>
            <a:off x="942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7" name="Text Box 66"/>
          <p:cNvSpPr txBox="1">
            <a:spLocks noChangeArrowheads="1"/>
          </p:cNvSpPr>
          <p:nvPr/>
        </p:nvSpPr>
        <p:spPr bwMode="auto">
          <a:xfrm>
            <a:off x="1323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8" name="Text Box 67"/>
          <p:cNvSpPr txBox="1">
            <a:spLocks noChangeArrowheads="1"/>
          </p:cNvSpPr>
          <p:nvPr/>
        </p:nvSpPr>
        <p:spPr bwMode="auto">
          <a:xfrm>
            <a:off x="1704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39" name="Text Box 68"/>
          <p:cNvSpPr txBox="1">
            <a:spLocks noChangeArrowheads="1"/>
          </p:cNvSpPr>
          <p:nvPr/>
        </p:nvSpPr>
        <p:spPr bwMode="auto">
          <a:xfrm>
            <a:off x="2085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0" name="Text Box 69"/>
          <p:cNvSpPr txBox="1">
            <a:spLocks noChangeArrowheads="1"/>
          </p:cNvSpPr>
          <p:nvPr/>
        </p:nvSpPr>
        <p:spPr bwMode="auto">
          <a:xfrm>
            <a:off x="2466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1" name="Text Box 70"/>
          <p:cNvSpPr txBox="1">
            <a:spLocks noChangeArrowheads="1"/>
          </p:cNvSpPr>
          <p:nvPr/>
        </p:nvSpPr>
        <p:spPr bwMode="auto">
          <a:xfrm>
            <a:off x="2847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3609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942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4" name="Text Box 74"/>
          <p:cNvSpPr txBox="1">
            <a:spLocks noChangeArrowheads="1"/>
          </p:cNvSpPr>
          <p:nvPr/>
        </p:nvSpPr>
        <p:spPr bwMode="auto">
          <a:xfrm>
            <a:off x="1323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5" name="Text Box 75"/>
          <p:cNvSpPr txBox="1">
            <a:spLocks noChangeArrowheads="1"/>
          </p:cNvSpPr>
          <p:nvPr/>
        </p:nvSpPr>
        <p:spPr bwMode="auto">
          <a:xfrm>
            <a:off x="1704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6" name="Text Box 76"/>
          <p:cNvSpPr txBox="1">
            <a:spLocks noChangeArrowheads="1"/>
          </p:cNvSpPr>
          <p:nvPr/>
        </p:nvSpPr>
        <p:spPr bwMode="auto">
          <a:xfrm>
            <a:off x="2085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7" name="Text Box 77"/>
          <p:cNvSpPr txBox="1">
            <a:spLocks noChangeArrowheads="1"/>
          </p:cNvSpPr>
          <p:nvPr/>
        </p:nvSpPr>
        <p:spPr bwMode="auto">
          <a:xfrm>
            <a:off x="2466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48" name="Text Box 78"/>
          <p:cNvSpPr txBox="1">
            <a:spLocks noChangeArrowheads="1"/>
          </p:cNvSpPr>
          <p:nvPr/>
        </p:nvSpPr>
        <p:spPr bwMode="auto">
          <a:xfrm>
            <a:off x="2847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49" name="Text Box 79"/>
          <p:cNvSpPr txBox="1">
            <a:spLocks noChangeArrowheads="1"/>
          </p:cNvSpPr>
          <p:nvPr/>
        </p:nvSpPr>
        <p:spPr bwMode="auto">
          <a:xfrm>
            <a:off x="32286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0" name="Text Box 89"/>
          <p:cNvSpPr txBox="1">
            <a:spLocks noChangeArrowheads="1"/>
          </p:cNvSpPr>
          <p:nvPr/>
        </p:nvSpPr>
        <p:spPr bwMode="auto">
          <a:xfrm>
            <a:off x="942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1" name="Text Box 90"/>
          <p:cNvSpPr txBox="1">
            <a:spLocks noChangeArrowheads="1"/>
          </p:cNvSpPr>
          <p:nvPr/>
        </p:nvSpPr>
        <p:spPr bwMode="auto">
          <a:xfrm>
            <a:off x="1323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2" name="Text Box 91"/>
          <p:cNvSpPr txBox="1">
            <a:spLocks noChangeArrowheads="1"/>
          </p:cNvSpPr>
          <p:nvPr/>
        </p:nvSpPr>
        <p:spPr bwMode="auto">
          <a:xfrm>
            <a:off x="1704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3" name="Text Box 92"/>
          <p:cNvSpPr txBox="1">
            <a:spLocks noChangeArrowheads="1"/>
          </p:cNvSpPr>
          <p:nvPr/>
        </p:nvSpPr>
        <p:spPr bwMode="auto">
          <a:xfrm>
            <a:off x="2085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4" name="Text Box 93"/>
          <p:cNvSpPr txBox="1">
            <a:spLocks noChangeArrowheads="1"/>
          </p:cNvSpPr>
          <p:nvPr/>
        </p:nvSpPr>
        <p:spPr bwMode="auto">
          <a:xfrm>
            <a:off x="2466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5" name="Text Box 94"/>
          <p:cNvSpPr txBox="1">
            <a:spLocks noChangeArrowheads="1"/>
          </p:cNvSpPr>
          <p:nvPr/>
        </p:nvSpPr>
        <p:spPr bwMode="auto">
          <a:xfrm>
            <a:off x="2847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6" name="Text Box 95"/>
          <p:cNvSpPr txBox="1">
            <a:spLocks noChangeArrowheads="1"/>
          </p:cNvSpPr>
          <p:nvPr/>
        </p:nvSpPr>
        <p:spPr bwMode="auto">
          <a:xfrm>
            <a:off x="3228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57" name="Text Box 96"/>
          <p:cNvSpPr txBox="1">
            <a:spLocks noChangeArrowheads="1"/>
          </p:cNvSpPr>
          <p:nvPr/>
        </p:nvSpPr>
        <p:spPr bwMode="auto">
          <a:xfrm>
            <a:off x="36096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8" name="Text Box 97"/>
          <p:cNvSpPr txBox="1">
            <a:spLocks noChangeArrowheads="1"/>
          </p:cNvSpPr>
          <p:nvPr/>
        </p:nvSpPr>
        <p:spPr bwMode="auto">
          <a:xfrm>
            <a:off x="942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59" name="Text Box 98"/>
          <p:cNvSpPr txBox="1">
            <a:spLocks noChangeArrowheads="1"/>
          </p:cNvSpPr>
          <p:nvPr/>
        </p:nvSpPr>
        <p:spPr bwMode="auto">
          <a:xfrm>
            <a:off x="1323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0" name="Text Box 99"/>
          <p:cNvSpPr txBox="1">
            <a:spLocks noChangeArrowheads="1"/>
          </p:cNvSpPr>
          <p:nvPr/>
        </p:nvSpPr>
        <p:spPr bwMode="auto">
          <a:xfrm>
            <a:off x="1704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2085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609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3" name="Text Box 105"/>
          <p:cNvSpPr txBox="1">
            <a:spLocks noChangeArrowheads="1"/>
          </p:cNvSpPr>
          <p:nvPr/>
        </p:nvSpPr>
        <p:spPr bwMode="auto">
          <a:xfrm>
            <a:off x="942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4" name="Text Box 106"/>
          <p:cNvSpPr txBox="1">
            <a:spLocks noChangeArrowheads="1"/>
          </p:cNvSpPr>
          <p:nvPr/>
        </p:nvSpPr>
        <p:spPr bwMode="auto">
          <a:xfrm>
            <a:off x="1323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5" name="Text Box 107"/>
          <p:cNvSpPr txBox="1">
            <a:spLocks noChangeArrowheads="1"/>
          </p:cNvSpPr>
          <p:nvPr/>
        </p:nvSpPr>
        <p:spPr bwMode="auto">
          <a:xfrm>
            <a:off x="1704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6" name="Text Box 108"/>
          <p:cNvSpPr txBox="1">
            <a:spLocks noChangeArrowheads="1"/>
          </p:cNvSpPr>
          <p:nvPr/>
        </p:nvSpPr>
        <p:spPr bwMode="auto">
          <a:xfrm>
            <a:off x="2085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7" name="Text Box 109"/>
          <p:cNvSpPr txBox="1">
            <a:spLocks noChangeArrowheads="1"/>
          </p:cNvSpPr>
          <p:nvPr/>
        </p:nvSpPr>
        <p:spPr bwMode="auto">
          <a:xfrm>
            <a:off x="2466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847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69" name="Text Box 111"/>
          <p:cNvSpPr txBox="1">
            <a:spLocks noChangeArrowheads="1"/>
          </p:cNvSpPr>
          <p:nvPr/>
        </p:nvSpPr>
        <p:spPr bwMode="auto">
          <a:xfrm>
            <a:off x="3228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0" name="Text Box 112"/>
          <p:cNvSpPr txBox="1">
            <a:spLocks noChangeArrowheads="1"/>
          </p:cNvSpPr>
          <p:nvPr/>
        </p:nvSpPr>
        <p:spPr bwMode="auto">
          <a:xfrm>
            <a:off x="36096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1" name="Text Box 113"/>
          <p:cNvSpPr txBox="1">
            <a:spLocks noChangeArrowheads="1"/>
          </p:cNvSpPr>
          <p:nvPr/>
        </p:nvSpPr>
        <p:spPr bwMode="auto">
          <a:xfrm>
            <a:off x="942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2" name="Text Box 114"/>
          <p:cNvSpPr txBox="1">
            <a:spLocks noChangeArrowheads="1"/>
          </p:cNvSpPr>
          <p:nvPr/>
        </p:nvSpPr>
        <p:spPr bwMode="auto">
          <a:xfrm>
            <a:off x="1323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3" name="Text Box 115"/>
          <p:cNvSpPr txBox="1">
            <a:spLocks noChangeArrowheads="1"/>
          </p:cNvSpPr>
          <p:nvPr/>
        </p:nvSpPr>
        <p:spPr bwMode="auto">
          <a:xfrm>
            <a:off x="1704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4" name="Text Box 116"/>
          <p:cNvSpPr txBox="1">
            <a:spLocks noChangeArrowheads="1"/>
          </p:cNvSpPr>
          <p:nvPr/>
        </p:nvSpPr>
        <p:spPr bwMode="auto">
          <a:xfrm>
            <a:off x="2085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5" name="Text Box 117"/>
          <p:cNvSpPr txBox="1">
            <a:spLocks noChangeArrowheads="1"/>
          </p:cNvSpPr>
          <p:nvPr/>
        </p:nvSpPr>
        <p:spPr bwMode="auto">
          <a:xfrm>
            <a:off x="2466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6" name="Text Box 120"/>
          <p:cNvSpPr txBox="1">
            <a:spLocks noChangeArrowheads="1"/>
          </p:cNvSpPr>
          <p:nvPr/>
        </p:nvSpPr>
        <p:spPr bwMode="auto">
          <a:xfrm>
            <a:off x="3609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77" name="Text Box 121"/>
          <p:cNvSpPr txBox="1">
            <a:spLocks noChangeArrowheads="1"/>
          </p:cNvSpPr>
          <p:nvPr/>
        </p:nvSpPr>
        <p:spPr bwMode="auto">
          <a:xfrm>
            <a:off x="942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8" name="Text Box 122"/>
          <p:cNvSpPr txBox="1">
            <a:spLocks noChangeArrowheads="1"/>
          </p:cNvSpPr>
          <p:nvPr/>
        </p:nvSpPr>
        <p:spPr bwMode="auto">
          <a:xfrm>
            <a:off x="1323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79" name="Text Box 123"/>
          <p:cNvSpPr txBox="1">
            <a:spLocks noChangeArrowheads="1"/>
          </p:cNvSpPr>
          <p:nvPr/>
        </p:nvSpPr>
        <p:spPr bwMode="auto">
          <a:xfrm>
            <a:off x="1704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0" name="Text Box 124"/>
          <p:cNvSpPr txBox="1">
            <a:spLocks noChangeArrowheads="1"/>
          </p:cNvSpPr>
          <p:nvPr/>
        </p:nvSpPr>
        <p:spPr bwMode="auto">
          <a:xfrm>
            <a:off x="2085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1" name="Text Box 125"/>
          <p:cNvSpPr txBox="1">
            <a:spLocks noChangeArrowheads="1"/>
          </p:cNvSpPr>
          <p:nvPr/>
        </p:nvSpPr>
        <p:spPr bwMode="auto">
          <a:xfrm>
            <a:off x="2466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2" name="Text Box 126"/>
          <p:cNvSpPr txBox="1">
            <a:spLocks noChangeArrowheads="1"/>
          </p:cNvSpPr>
          <p:nvPr/>
        </p:nvSpPr>
        <p:spPr bwMode="auto">
          <a:xfrm>
            <a:off x="2847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83" name="Text Box 127"/>
          <p:cNvSpPr txBox="1">
            <a:spLocks noChangeArrowheads="1"/>
          </p:cNvSpPr>
          <p:nvPr/>
        </p:nvSpPr>
        <p:spPr bwMode="auto">
          <a:xfrm>
            <a:off x="3228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4" name="Text Box 128"/>
          <p:cNvSpPr txBox="1">
            <a:spLocks noChangeArrowheads="1"/>
          </p:cNvSpPr>
          <p:nvPr/>
        </p:nvSpPr>
        <p:spPr bwMode="auto">
          <a:xfrm>
            <a:off x="36096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5" name="Text Box 129"/>
          <p:cNvSpPr txBox="1">
            <a:spLocks noChangeArrowheads="1"/>
          </p:cNvSpPr>
          <p:nvPr/>
        </p:nvSpPr>
        <p:spPr bwMode="auto">
          <a:xfrm>
            <a:off x="942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6" name="Text Box 130"/>
          <p:cNvSpPr txBox="1">
            <a:spLocks noChangeArrowheads="1"/>
          </p:cNvSpPr>
          <p:nvPr/>
        </p:nvSpPr>
        <p:spPr bwMode="auto">
          <a:xfrm>
            <a:off x="1323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7" name="Text Box 131"/>
          <p:cNvSpPr txBox="1">
            <a:spLocks noChangeArrowheads="1"/>
          </p:cNvSpPr>
          <p:nvPr/>
        </p:nvSpPr>
        <p:spPr bwMode="auto">
          <a:xfrm>
            <a:off x="1704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8" name="Text Box 132"/>
          <p:cNvSpPr txBox="1">
            <a:spLocks noChangeArrowheads="1"/>
          </p:cNvSpPr>
          <p:nvPr/>
        </p:nvSpPr>
        <p:spPr bwMode="auto">
          <a:xfrm>
            <a:off x="2085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89" name="Text Box 133"/>
          <p:cNvSpPr txBox="1">
            <a:spLocks noChangeArrowheads="1"/>
          </p:cNvSpPr>
          <p:nvPr/>
        </p:nvSpPr>
        <p:spPr bwMode="auto">
          <a:xfrm>
            <a:off x="2466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0" name="Text Box 134"/>
          <p:cNvSpPr txBox="1">
            <a:spLocks noChangeArrowheads="1"/>
          </p:cNvSpPr>
          <p:nvPr/>
        </p:nvSpPr>
        <p:spPr bwMode="auto">
          <a:xfrm>
            <a:off x="2847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1" name="Text Box 136"/>
          <p:cNvSpPr txBox="1">
            <a:spLocks noChangeArrowheads="1"/>
          </p:cNvSpPr>
          <p:nvPr/>
        </p:nvSpPr>
        <p:spPr bwMode="auto">
          <a:xfrm>
            <a:off x="3609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92" name="Text Box 137"/>
          <p:cNvSpPr txBox="1">
            <a:spLocks noChangeArrowheads="1"/>
          </p:cNvSpPr>
          <p:nvPr/>
        </p:nvSpPr>
        <p:spPr bwMode="auto">
          <a:xfrm>
            <a:off x="942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3" name="Text Box 138"/>
          <p:cNvSpPr txBox="1">
            <a:spLocks noChangeArrowheads="1"/>
          </p:cNvSpPr>
          <p:nvPr/>
        </p:nvSpPr>
        <p:spPr bwMode="auto">
          <a:xfrm>
            <a:off x="1323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4" name="Text Box 139"/>
          <p:cNvSpPr txBox="1">
            <a:spLocks noChangeArrowheads="1"/>
          </p:cNvSpPr>
          <p:nvPr/>
        </p:nvSpPr>
        <p:spPr bwMode="auto">
          <a:xfrm>
            <a:off x="1704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5" name="Text Box 140"/>
          <p:cNvSpPr txBox="1">
            <a:spLocks noChangeArrowheads="1"/>
          </p:cNvSpPr>
          <p:nvPr/>
        </p:nvSpPr>
        <p:spPr bwMode="auto">
          <a:xfrm>
            <a:off x="2085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6" name="Text Box 141"/>
          <p:cNvSpPr txBox="1">
            <a:spLocks noChangeArrowheads="1"/>
          </p:cNvSpPr>
          <p:nvPr/>
        </p:nvSpPr>
        <p:spPr bwMode="auto">
          <a:xfrm>
            <a:off x="2466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7" name="Text Box 142"/>
          <p:cNvSpPr txBox="1">
            <a:spLocks noChangeArrowheads="1"/>
          </p:cNvSpPr>
          <p:nvPr/>
        </p:nvSpPr>
        <p:spPr bwMode="auto">
          <a:xfrm>
            <a:off x="2847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98" name="Text Box 143"/>
          <p:cNvSpPr txBox="1">
            <a:spLocks noChangeArrowheads="1"/>
          </p:cNvSpPr>
          <p:nvPr/>
        </p:nvSpPr>
        <p:spPr bwMode="auto">
          <a:xfrm>
            <a:off x="32286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99" name="Text Box 145"/>
          <p:cNvSpPr txBox="1">
            <a:spLocks noChangeArrowheads="1"/>
          </p:cNvSpPr>
          <p:nvPr/>
        </p:nvSpPr>
        <p:spPr bwMode="auto">
          <a:xfrm>
            <a:off x="942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0" name="Text Box 146"/>
          <p:cNvSpPr txBox="1">
            <a:spLocks noChangeArrowheads="1"/>
          </p:cNvSpPr>
          <p:nvPr/>
        </p:nvSpPr>
        <p:spPr bwMode="auto">
          <a:xfrm>
            <a:off x="1323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1" name="Text Box 147"/>
          <p:cNvSpPr txBox="1">
            <a:spLocks noChangeArrowheads="1"/>
          </p:cNvSpPr>
          <p:nvPr/>
        </p:nvSpPr>
        <p:spPr bwMode="auto">
          <a:xfrm>
            <a:off x="1704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2" name="Text Box 148"/>
          <p:cNvSpPr txBox="1">
            <a:spLocks noChangeArrowheads="1"/>
          </p:cNvSpPr>
          <p:nvPr/>
        </p:nvSpPr>
        <p:spPr bwMode="auto">
          <a:xfrm>
            <a:off x="2085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3" name="Text Box 149"/>
          <p:cNvSpPr txBox="1">
            <a:spLocks noChangeArrowheads="1"/>
          </p:cNvSpPr>
          <p:nvPr/>
        </p:nvSpPr>
        <p:spPr bwMode="auto">
          <a:xfrm>
            <a:off x="2466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4" name="Text Box 150"/>
          <p:cNvSpPr txBox="1">
            <a:spLocks noChangeArrowheads="1"/>
          </p:cNvSpPr>
          <p:nvPr/>
        </p:nvSpPr>
        <p:spPr bwMode="auto">
          <a:xfrm>
            <a:off x="2847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5" name="Text Box 152"/>
          <p:cNvSpPr txBox="1">
            <a:spLocks noChangeArrowheads="1"/>
          </p:cNvSpPr>
          <p:nvPr/>
        </p:nvSpPr>
        <p:spPr bwMode="auto">
          <a:xfrm>
            <a:off x="3609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06" name="Text Box 153"/>
          <p:cNvSpPr txBox="1">
            <a:spLocks noChangeArrowheads="1"/>
          </p:cNvSpPr>
          <p:nvPr/>
        </p:nvSpPr>
        <p:spPr bwMode="auto">
          <a:xfrm>
            <a:off x="942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7" name="Text Box 154"/>
          <p:cNvSpPr txBox="1">
            <a:spLocks noChangeArrowheads="1"/>
          </p:cNvSpPr>
          <p:nvPr/>
        </p:nvSpPr>
        <p:spPr bwMode="auto">
          <a:xfrm>
            <a:off x="1323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8" name="Text Box 155"/>
          <p:cNvSpPr txBox="1">
            <a:spLocks noChangeArrowheads="1"/>
          </p:cNvSpPr>
          <p:nvPr/>
        </p:nvSpPr>
        <p:spPr bwMode="auto">
          <a:xfrm>
            <a:off x="1704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09" name="Text Box 156"/>
          <p:cNvSpPr txBox="1">
            <a:spLocks noChangeArrowheads="1"/>
          </p:cNvSpPr>
          <p:nvPr/>
        </p:nvSpPr>
        <p:spPr bwMode="auto">
          <a:xfrm>
            <a:off x="2085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0" name="Text Box 157"/>
          <p:cNvSpPr txBox="1">
            <a:spLocks noChangeArrowheads="1"/>
          </p:cNvSpPr>
          <p:nvPr/>
        </p:nvSpPr>
        <p:spPr bwMode="auto">
          <a:xfrm>
            <a:off x="2466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1" name="Text Box 158"/>
          <p:cNvSpPr txBox="1">
            <a:spLocks noChangeArrowheads="1"/>
          </p:cNvSpPr>
          <p:nvPr/>
        </p:nvSpPr>
        <p:spPr bwMode="auto">
          <a:xfrm>
            <a:off x="2847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2" name="Text Box 160"/>
          <p:cNvSpPr txBox="1">
            <a:spLocks noChangeArrowheads="1"/>
          </p:cNvSpPr>
          <p:nvPr/>
        </p:nvSpPr>
        <p:spPr bwMode="auto">
          <a:xfrm>
            <a:off x="3609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13" name="Text Box 162"/>
          <p:cNvSpPr txBox="1">
            <a:spLocks noChangeArrowheads="1"/>
          </p:cNvSpPr>
          <p:nvPr/>
        </p:nvSpPr>
        <p:spPr bwMode="auto">
          <a:xfrm>
            <a:off x="3330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9</a:t>
            </a:r>
          </a:p>
        </p:txBody>
      </p:sp>
      <p:sp>
        <p:nvSpPr>
          <p:cNvPr id="114" name="Text Box 163"/>
          <p:cNvSpPr txBox="1">
            <a:spLocks noChangeArrowheads="1"/>
          </p:cNvSpPr>
          <p:nvPr/>
        </p:nvSpPr>
        <p:spPr bwMode="auto">
          <a:xfrm>
            <a:off x="3330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10</a:t>
            </a:r>
          </a:p>
        </p:txBody>
      </p:sp>
      <p:sp>
        <p:nvSpPr>
          <p:cNvPr id="115" name="Text Box 164"/>
          <p:cNvSpPr txBox="1">
            <a:spLocks noChangeArrowheads="1"/>
          </p:cNvSpPr>
          <p:nvPr/>
        </p:nvSpPr>
        <p:spPr bwMode="auto">
          <a:xfrm>
            <a:off x="3330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6</a:t>
            </a:r>
          </a:p>
        </p:txBody>
      </p:sp>
      <p:sp>
        <p:nvSpPr>
          <p:cNvPr id="116" name="Text Box 165"/>
          <p:cNvSpPr txBox="1">
            <a:spLocks noChangeArrowheads="1"/>
          </p:cNvSpPr>
          <p:nvPr/>
        </p:nvSpPr>
        <p:spPr bwMode="auto">
          <a:xfrm>
            <a:off x="3330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7</a:t>
            </a:r>
          </a:p>
        </p:txBody>
      </p:sp>
      <p:sp>
        <p:nvSpPr>
          <p:cNvPr id="117" name="Text Box 166"/>
          <p:cNvSpPr txBox="1">
            <a:spLocks noChangeArrowheads="1"/>
          </p:cNvSpPr>
          <p:nvPr/>
        </p:nvSpPr>
        <p:spPr bwMode="auto">
          <a:xfrm>
            <a:off x="3330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8</a:t>
            </a:r>
          </a:p>
        </p:txBody>
      </p:sp>
      <p:sp>
        <p:nvSpPr>
          <p:cNvPr id="118" name="Text Box 167"/>
          <p:cNvSpPr txBox="1">
            <a:spLocks noChangeArrowheads="1"/>
          </p:cNvSpPr>
          <p:nvPr/>
        </p:nvSpPr>
        <p:spPr bwMode="auto">
          <a:xfrm>
            <a:off x="3330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3</a:t>
            </a:r>
          </a:p>
        </p:txBody>
      </p:sp>
      <p:sp>
        <p:nvSpPr>
          <p:cNvPr id="119" name="Text Box 168"/>
          <p:cNvSpPr txBox="1">
            <a:spLocks noChangeArrowheads="1"/>
          </p:cNvSpPr>
          <p:nvPr/>
        </p:nvSpPr>
        <p:spPr bwMode="auto">
          <a:xfrm>
            <a:off x="3330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4</a:t>
            </a:r>
          </a:p>
        </p:txBody>
      </p:sp>
      <p:sp>
        <p:nvSpPr>
          <p:cNvPr id="120" name="Text Box 169"/>
          <p:cNvSpPr txBox="1">
            <a:spLocks noChangeArrowheads="1"/>
          </p:cNvSpPr>
          <p:nvPr/>
        </p:nvSpPr>
        <p:spPr bwMode="auto">
          <a:xfrm>
            <a:off x="3330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5</a:t>
            </a:r>
          </a:p>
        </p:txBody>
      </p:sp>
      <p:sp>
        <p:nvSpPr>
          <p:cNvPr id="121" name="Text Box 170"/>
          <p:cNvSpPr txBox="1">
            <a:spLocks noChangeArrowheads="1"/>
          </p:cNvSpPr>
          <p:nvPr/>
        </p:nvSpPr>
        <p:spPr bwMode="auto">
          <a:xfrm>
            <a:off x="3330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A71160"/>
                </a:solidFill>
              </a:rPr>
              <a:t>0</a:t>
            </a:r>
          </a:p>
        </p:txBody>
      </p:sp>
      <p:sp>
        <p:nvSpPr>
          <p:cNvPr id="122" name="Text Box 171"/>
          <p:cNvSpPr txBox="1">
            <a:spLocks noChangeArrowheads="1"/>
          </p:cNvSpPr>
          <p:nvPr/>
        </p:nvSpPr>
        <p:spPr bwMode="auto">
          <a:xfrm>
            <a:off x="3330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</a:t>
            </a:r>
          </a:p>
        </p:txBody>
      </p:sp>
      <p:sp>
        <p:nvSpPr>
          <p:cNvPr id="123" name="Text Box 172"/>
          <p:cNvSpPr txBox="1">
            <a:spLocks noChangeArrowheads="1"/>
          </p:cNvSpPr>
          <p:nvPr/>
        </p:nvSpPr>
        <p:spPr bwMode="auto">
          <a:xfrm>
            <a:off x="3330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2</a:t>
            </a:r>
          </a:p>
        </p:txBody>
      </p:sp>
      <p:sp>
        <p:nvSpPr>
          <p:cNvPr id="124" name="Text Box 173"/>
          <p:cNvSpPr txBox="1">
            <a:spLocks noChangeArrowheads="1"/>
          </p:cNvSpPr>
          <p:nvPr/>
        </p:nvSpPr>
        <p:spPr bwMode="auto">
          <a:xfrm>
            <a:off x="42954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25" name="Text Box 174"/>
          <p:cNvSpPr txBox="1">
            <a:spLocks noChangeArrowheads="1"/>
          </p:cNvSpPr>
          <p:nvPr/>
        </p:nvSpPr>
        <p:spPr bwMode="auto">
          <a:xfrm>
            <a:off x="42954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2</a:t>
            </a:r>
          </a:p>
        </p:txBody>
      </p:sp>
      <p:sp>
        <p:nvSpPr>
          <p:cNvPr id="126" name="Text Box 175"/>
          <p:cNvSpPr txBox="1">
            <a:spLocks noChangeArrowheads="1"/>
          </p:cNvSpPr>
          <p:nvPr/>
        </p:nvSpPr>
        <p:spPr bwMode="auto">
          <a:xfrm>
            <a:off x="42954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27" name="Text Box 176"/>
          <p:cNvSpPr txBox="1">
            <a:spLocks noChangeArrowheads="1"/>
          </p:cNvSpPr>
          <p:nvPr/>
        </p:nvSpPr>
        <p:spPr bwMode="auto">
          <a:xfrm>
            <a:off x="42954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28" name="Text Box 177"/>
          <p:cNvSpPr txBox="1">
            <a:spLocks noChangeArrowheads="1"/>
          </p:cNvSpPr>
          <p:nvPr/>
        </p:nvSpPr>
        <p:spPr bwMode="auto">
          <a:xfrm>
            <a:off x="42954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4</a:t>
            </a:r>
          </a:p>
        </p:txBody>
      </p:sp>
      <p:sp>
        <p:nvSpPr>
          <p:cNvPr id="129" name="Text Box 178"/>
          <p:cNvSpPr txBox="1">
            <a:spLocks noChangeArrowheads="1"/>
          </p:cNvSpPr>
          <p:nvPr/>
        </p:nvSpPr>
        <p:spPr bwMode="auto">
          <a:xfrm>
            <a:off x="42954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0" name="Text Box 179"/>
          <p:cNvSpPr txBox="1">
            <a:spLocks noChangeArrowheads="1"/>
          </p:cNvSpPr>
          <p:nvPr/>
        </p:nvSpPr>
        <p:spPr bwMode="auto">
          <a:xfrm>
            <a:off x="42954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3</a:t>
            </a:r>
          </a:p>
        </p:txBody>
      </p:sp>
      <p:sp>
        <p:nvSpPr>
          <p:cNvPr id="131" name="Text Box 180"/>
          <p:cNvSpPr txBox="1">
            <a:spLocks noChangeArrowheads="1"/>
          </p:cNvSpPr>
          <p:nvPr/>
        </p:nvSpPr>
        <p:spPr bwMode="auto">
          <a:xfrm>
            <a:off x="42954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2" name="Text Box 181"/>
          <p:cNvSpPr txBox="1">
            <a:spLocks noChangeArrowheads="1"/>
          </p:cNvSpPr>
          <p:nvPr/>
        </p:nvSpPr>
        <p:spPr bwMode="auto">
          <a:xfrm>
            <a:off x="42954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/>
              <a:t> </a:t>
            </a:r>
          </a:p>
        </p:txBody>
      </p:sp>
      <p:sp>
        <p:nvSpPr>
          <p:cNvPr id="133" name="Text Box 182"/>
          <p:cNvSpPr txBox="1">
            <a:spLocks noChangeArrowheads="1"/>
          </p:cNvSpPr>
          <p:nvPr/>
        </p:nvSpPr>
        <p:spPr bwMode="auto">
          <a:xfrm>
            <a:off x="42954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34" name="Text Box 183"/>
          <p:cNvSpPr txBox="1">
            <a:spLocks noChangeArrowheads="1"/>
          </p:cNvSpPr>
          <p:nvPr/>
        </p:nvSpPr>
        <p:spPr bwMode="auto">
          <a:xfrm>
            <a:off x="42954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2</a:t>
            </a:r>
          </a:p>
        </p:txBody>
      </p:sp>
      <p:sp>
        <p:nvSpPr>
          <p:cNvPr id="135" name="Text Box 184"/>
          <p:cNvSpPr txBox="1">
            <a:spLocks noChangeArrowheads="1"/>
          </p:cNvSpPr>
          <p:nvPr/>
        </p:nvSpPr>
        <p:spPr bwMode="auto">
          <a:xfrm>
            <a:off x="52098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136" name="Text Box 185"/>
          <p:cNvSpPr txBox="1">
            <a:spLocks noChangeArrowheads="1"/>
          </p:cNvSpPr>
          <p:nvPr/>
        </p:nvSpPr>
        <p:spPr bwMode="auto">
          <a:xfrm>
            <a:off x="5209885" y="4996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18</a:t>
            </a:r>
          </a:p>
        </p:txBody>
      </p:sp>
      <p:sp>
        <p:nvSpPr>
          <p:cNvPr id="137" name="Text Box 186"/>
          <p:cNvSpPr txBox="1">
            <a:spLocks noChangeArrowheads="1"/>
          </p:cNvSpPr>
          <p:nvPr/>
        </p:nvSpPr>
        <p:spPr bwMode="auto">
          <a:xfrm>
            <a:off x="5209885" y="3777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138" name="Text Box 187"/>
          <p:cNvSpPr txBox="1">
            <a:spLocks noChangeArrowheads="1"/>
          </p:cNvSpPr>
          <p:nvPr/>
        </p:nvSpPr>
        <p:spPr bwMode="auto">
          <a:xfrm>
            <a:off x="52098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11</a:t>
            </a:r>
          </a:p>
        </p:txBody>
      </p:sp>
      <p:sp>
        <p:nvSpPr>
          <p:cNvPr id="139" name="Text Box 188"/>
          <p:cNvSpPr txBox="1">
            <a:spLocks noChangeArrowheads="1"/>
          </p:cNvSpPr>
          <p:nvPr/>
        </p:nvSpPr>
        <p:spPr bwMode="auto">
          <a:xfrm>
            <a:off x="5209885" y="4386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15</a:t>
            </a:r>
          </a:p>
        </p:txBody>
      </p:sp>
      <p:sp>
        <p:nvSpPr>
          <p:cNvPr id="140" name="Text Box 189"/>
          <p:cNvSpPr txBox="1">
            <a:spLocks noChangeArrowheads="1"/>
          </p:cNvSpPr>
          <p:nvPr/>
        </p:nvSpPr>
        <p:spPr bwMode="auto">
          <a:xfrm>
            <a:off x="52098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41" name="Text Box 190"/>
          <p:cNvSpPr txBox="1">
            <a:spLocks noChangeArrowheads="1"/>
          </p:cNvSpPr>
          <p:nvPr/>
        </p:nvSpPr>
        <p:spPr bwMode="auto">
          <a:xfrm>
            <a:off x="5209885" y="3167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142" name="Text Box 191"/>
          <p:cNvSpPr txBox="1">
            <a:spLocks noChangeArrowheads="1"/>
          </p:cNvSpPr>
          <p:nvPr/>
        </p:nvSpPr>
        <p:spPr bwMode="auto">
          <a:xfrm>
            <a:off x="52098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143" name="Text Box 192"/>
          <p:cNvSpPr txBox="1">
            <a:spLocks noChangeArrowheads="1"/>
          </p:cNvSpPr>
          <p:nvPr/>
        </p:nvSpPr>
        <p:spPr bwMode="auto">
          <a:xfrm>
            <a:off x="5209885" y="1948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4" name="Text Box 193"/>
          <p:cNvSpPr txBox="1">
            <a:spLocks noChangeArrowheads="1"/>
          </p:cNvSpPr>
          <p:nvPr/>
        </p:nvSpPr>
        <p:spPr bwMode="auto">
          <a:xfrm>
            <a:off x="5209885" y="218894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5" name="Text Box 194"/>
          <p:cNvSpPr txBox="1">
            <a:spLocks noChangeArrowheads="1"/>
          </p:cNvSpPr>
          <p:nvPr/>
        </p:nvSpPr>
        <p:spPr bwMode="auto">
          <a:xfrm>
            <a:off x="52098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6" name="Text Box 195"/>
          <p:cNvSpPr txBox="1">
            <a:spLocks noChangeArrowheads="1"/>
          </p:cNvSpPr>
          <p:nvPr/>
        </p:nvSpPr>
        <p:spPr bwMode="auto">
          <a:xfrm>
            <a:off x="942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7" name="Text Box 196"/>
          <p:cNvSpPr txBox="1">
            <a:spLocks noChangeArrowheads="1"/>
          </p:cNvSpPr>
          <p:nvPr/>
        </p:nvSpPr>
        <p:spPr bwMode="auto">
          <a:xfrm>
            <a:off x="1323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8" name="Text Box 197"/>
          <p:cNvSpPr txBox="1">
            <a:spLocks noChangeArrowheads="1"/>
          </p:cNvSpPr>
          <p:nvPr/>
        </p:nvSpPr>
        <p:spPr bwMode="auto">
          <a:xfrm>
            <a:off x="1704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49" name="Text Box 198"/>
          <p:cNvSpPr txBox="1">
            <a:spLocks noChangeArrowheads="1"/>
          </p:cNvSpPr>
          <p:nvPr/>
        </p:nvSpPr>
        <p:spPr bwMode="auto">
          <a:xfrm>
            <a:off x="2085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0" name="Text Box 199"/>
          <p:cNvSpPr txBox="1">
            <a:spLocks noChangeArrowheads="1"/>
          </p:cNvSpPr>
          <p:nvPr/>
        </p:nvSpPr>
        <p:spPr bwMode="auto">
          <a:xfrm>
            <a:off x="2466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1" name="Text Box 200"/>
          <p:cNvSpPr txBox="1">
            <a:spLocks noChangeArrowheads="1"/>
          </p:cNvSpPr>
          <p:nvPr/>
        </p:nvSpPr>
        <p:spPr bwMode="auto">
          <a:xfrm>
            <a:off x="2847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52" name="Text Box 201"/>
          <p:cNvSpPr txBox="1">
            <a:spLocks noChangeArrowheads="1"/>
          </p:cNvSpPr>
          <p:nvPr/>
        </p:nvSpPr>
        <p:spPr bwMode="auto">
          <a:xfrm>
            <a:off x="3228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53" name="Text Box 203"/>
          <p:cNvSpPr txBox="1">
            <a:spLocks noChangeArrowheads="1"/>
          </p:cNvSpPr>
          <p:nvPr/>
        </p:nvSpPr>
        <p:spPr bwMode="auto">
          <a:xfrm>
            <a:off x="3330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A71160"/>
                </a:solidFill>
              </a:rPr>
              <a:t>11</a:t>
            </a:r>
          </a:p>
        </p:txBody>
      </p:sp>
      <p:sp>
        <p:nvSpPr>
          <p:cNvPr id="154" name="Text Box 204"/>
          <p:cNvSpPr txBox="1">
            <a:spLocks noChangeArrowheads="1"/>
          </p:cNvSpPr>
          <p:nvPr/>
        </p:nvSpPr>
        <p:spPr bwMode="auto">
          <a:xfrm>
            <a:off x="42954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55" name="Text Box 205"/>
          <p:cNvSpPr txBox="1">
            <a:spLocks noChangeArrowheads="1"/>
          </p:cNvSpPr>
          <p:nvPr/>
        </p:nvSpPr>
        <p:spPr bwMode="auto">
          <a:xfrm>
            <a:off x="52098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solidFill>
                  <a:srgbClr val="0070C0"/>
                </a:solidFill>
              </a:rPr>
              <a:t>19</a:t>
            </a:r>
          </a:p>
        </p:txBody>
      </p:sp>
      <p:cxnSp>
        <p:nvCxnSpPr>
          <p:cNvPr id="156" name="Straight Connector 155"/>
          <p:cNvCxnSpPr/>
          <p:nvPr/>
        </p:nvCxnSpPr>
        <p:spPr>
          <a:xfrm>
            <a:off x="10188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5286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4143085" y="1034140"/>
            <a:ext cx="0" cy="464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151"/>
          <p:cNvSpPr txBox="1">
            <a:spLocks noChangeArrowheads="1"/>
          </p:cNvSpPr>
          <p:nvPr/>
        </p:nvSpPr>
        <p:spPr bwMode="auto">
          <a:xfrm>
            <a:off x="3228685" y="22533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0" name="Text Box 144"/>
          <p:cNvSpPr txBox="1">
            <a:spLocks noChangeArrowheads="1"/>
          </p:cNvSpPr>
          <p:nvPr/>
        </p:nvSpPr>
        <p:spPr bwMode="auto">
          <a:xfrm>
            <a:off x="3762085" y="1948540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cxnSp>
        <p:nvCxnSpPr>
          <p:cNvPr id="161" name="Straight Arrow Connector 160"/>
          <p:cNvCxnSpPr/>
          <p:nvPr/>
        </p:nvCxnSpPr>
        <p:spPr>
          <a:xfrm>
            <a:off x="4066885" y="24057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223"/>
          <p:cNvSpPr>
            <a:spLocks noChangeArrowheads="1"/>
          </p:cNvSpPr>
          <p:nvPr/>
        </p:nvSpPr>
        <p:spPr bwMode="auto">
          <a:xfrm>
            <a:off x="3381085" y="2634340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" name="Text Box 159"/>
          <p:cNvSpPr txBox="1">
            <a:spLocks noChangeArrowheads="1"/>
          </p:cNvSpPr>
          <p:nvPr/>
        </p:nvSpPr>
        <p:spPr bwMode="auto">
          <a:xfrm>
            <a:off x="3228685" y="2558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64" name="Straight Arrow Connector 163"/>
          <p:cNvCxnSpPr/>
          <p:nvPr/>
        </p:nvCxnSpPr>
        <p:spPr>
          <a:xfrm>
            <a:off x="4094789" y="2771714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 Box 119"/>
          <p:cNvSpPr txBox="1">
            <a:spLocks noChangeArrowheads="1"/>
          </p:cNvSpPr>
          <p:nvPr/>
        </p:nvSpPr>
        <p:spPr bwMode="auto">
          <a:xfrm>
            <a:off x="3228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sp>
        <p:nvSpPr>
          <p:cNvPr id="166" name="Text Box 118"/>
          <p:cNvSpPr txBox="1">
            <a:spLocks noChangeArrowheads="1"/>
          </p:cNvSpPr>
          <p:nvPr/>
        </p:nvSpPr>
        <p:spPr bwMode="auto">
          <a:xfrm>
            <a:off x="2847685" y="28629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7" name="Text Box 135"/>
          <p:cNvSpPr txBox="1">
            <a:spLocks noChangeArrowheads="1"/>
          </p:cNvSpPr>
          <p:nvPr/>
        </p:nvSpPr>
        <p:spPr bwMode="auto">
          <a:xfrm>
            <a:off x="3228685" y="34725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68" name="Text Box 103"/>
          <p:cNvSpPr txBox="1">
            <a:spLocks noChangeArrowheads="1"/>
          </p:cNvSpPr>
          <p:nvPr/>
        </p:nvSpPr>
        <p:spPr bwMode="auto">
          <a:xfrm>
            <a:off x="3228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69" name="Text Box 102"/>
          <p:cNvSpPr txBox="1">
            <a:spLocks noChangeArrowheads="1"/>
          </p:cNvSpPr>
          <p:nvPr/>
        </p:nvSpPr>
        <p:spPr bwMode="auto">
          <a:xfrm>
            <a:off x="2847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1</a:t>
            </a:r>
          </a:p>
        </p:txBody>
      </p:sp>
      <p:sp>
        <p:nvSpPr>
          <p:cNvPr id="170" name="Text Box 101"/>
          <p:cNvSpPr txBox="1">
            <a:spLocks noChangeArrowheads="1"/>
          </p:cNvSpPr>
          <p:nvPr/>
        </p:nvSpPr>
        <p:spPr bwMode="auto">
          <a:xfrm>
            <a:off x="2466685" y="40821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0</a:t>
            </a:r>
          </a:p>
        </p:txBody>
      </p:sp>
      <p:sp>
        <p:nvSpPr>
          <p:cNvPr id="171" name="Text Box 71"/>
          <p:cNvSpPr txBox="1">
            <a:spLocks noChangeArrowheads="1"/>
          </p:cNvSpPr>
          <p:nvPr/>
        </p:nvSpPr>
        <p:spPr bwMode="auto">
          <a:xfrm>
            <a:off x="3228685" y="4691740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/>
              <a:t>0</a:t>
            </a:r>
          </a:p>
        </p:txBody>
      </p:sp>
      <p:sp>
        <p:nvSpPr>
          <p:cNvPr id="172" name="Rectangle 223"/>
          <p:cNvSpPr>
            <a:spLocks noChangeArrowheads="1"/>
          </p:cNvSpPr>
          <p:nvPr/>
        </p:nvSpPr>
        <p:spPr bwMode="auto">
          <a:xfrm>
            <a:off x="3762084" y="5371011"/>
            <a:ext cx="304800" cy="2286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" name="Text Box 202"/>
          <p:cNvSpPr txBox="1">
            <a:spLocks noChangeArrowheads="1"/>
          </p:cNvSpPr>
          <p:nvPr/>
        </p:nvSpPr>
        <p:spPr bwMode="auto">
          <a:xfrm>
            <a:off x="3609685" y="5285465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1</a:t>
            </a:r>
          </a:p>
        </p:txBody>
      </p:sp>
      <p:cxnSp>
        <p:nvCxnSpPr>
          <p:cNvPr id="174" name="Straight Arrow Connector 173"/>
          <p:cNvCxnSpPr/>
          <p:nvPr/>
        </p:nvCxnSpPr>
        <p:spPr>
          <a:xfrm>
            <a:off x="4066885" y="3053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4084057" y="3358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>
            <a:off x="4084057" y="367097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>
            <a:off x="4066885" y="39678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>
            <a:off x="4084057" y="42848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4066884" y="45774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4066884" y="4882240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4076007" y="5199269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4066884" y="5483902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41349" y="1796140"/>
            <a:ext cx="6035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 flipV="1">
            <a:off x="4333584" y="2136195"/>
            <a:ext cx="6858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 Box 193"/>
          <p:cNvSpPr txBox="1">
            <a:spLocks noChangeArrowheads="1"/>
          </p:cNvSpPr>
          <p:nvPr/>
        </p:nvSpPr>
        <p:spPr bwMode="auto">
          <a:xfrm>
            <a:off x="5209884" y="1864403"/>
            <a:ext cx="609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smtClean="0">
                <a:solidFill>
                  <a:srgbClr val="0070C0"/>
                </a:solidFill>
              </a:rPr>
              <a:t>0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5862918"/>
            <a:ext cx="603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Running time of an increment operation is proportional to the </a:t>
            </a:r>
            <a:r>
              <a:rPr lang="en-US" sz="2000" b="1" dirty="0">
                <a:solidFill>
                  <a:srgbClr val="C00000"/>
                </a:solidFill>
              </a:rPr>
              <a:t>number of bits flipped</a:t>
            </a:r>
            <a:r>
              <a:rPr lang="en-US" sz="2000" dirty="0" smtClean="0">
                <a:solidFill>
                  <a:srgbClr val="C00000"/>
                </a:solidFill>
              </a:rPr>
              <a:t>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9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Potential method represents the prepaid work as </a:t>
                </a:r>
                <a:r>
                  <a:rPr lang="en-US" dirty="0" smtClean="0"/>
                  <a:t>potential </a:t>
                </a:r>
                <a:r>
                  <a:rPr lang="en-US" dirty="0"/>
                  <a:t>energy.</a:t>
                </a:r>
              </a:p>
              <a:p>
                <a:r>
                  <a:rPr lang="en-US" dirty="0"/>
                  <a:t> Potential energy can be released to pay for the future operations.</a:t>
                </a:r>
              </a:p>
              <a:p>
                <a:r>
                  <a:rPr lang="en-US" altLang="zh-CN" dirty="0" smtClean="0">
                    <a:ea typeface="宋体" pitchFamily="2" charset="-122"/>
                  </a:rPr>
                  <a:t>Initial </a:t>
                </a:r>
                <a:r>
                  <a:rPr lang="en-US" altLang="zh-CN" dirty="0">
                    <a:ea typeface="宋体" pitchFamily="2" charset="-122"/>
                  </a:rPr>
                  <a:t>data structure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</m:oMath>
                </a14:m>
                <a:endParaRPr lang="en-US" altLang="zh-CN" dirty="0">
                  <a:ea typeface="宋体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 operations, resulting in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0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𝑛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with costs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,…,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𝑡𝑛</m:t>
                    </m:r>
                  </m:oMath>
                </a14:m>
                <a:r>
                  <a:rPr lang="en-US" altLang="zh-CN" dirty="0">
                    <a:ea typeface="宋体" pitchFamily="2" charset="-122"/>
                  </a:rPr>
                  <a:t>. </a:t>
                </a:r>
              </a:p>
              <a:p>
                <a:r>
                  <a:rPr lang="en-US" altLang="zh-CN" dirty="0">
                    <a:ea typeface="宋体" pitchFamily="2" charset="-122"/>
                  </a:rPr>
                  <a:t>A potential function is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: {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}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itchFamily="2" charset="2"/>
                      </a:rPr>
                      <m:t>→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𝑅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Wingdings" pitchFamily="2" charset="2"/>
                      </a:rPr>
                      <m:t> </m:t>
                    </m:r>
                  </m:oMath>
                </a14:m>
                <a:endParaRPr lang="en-US" altLang="zh-CN" dirty="0">
                  <a:ea typeface="宋体" pitchFamily="2" charset="-122"/>
                  <a:sym typeface="Wingdings" pitchFamily="2" charset="2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𝜑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)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is called the potential of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𝐷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.</m:t>
                    </m:r>
                  </m:oMath>
                </a14:m>
                <a:endParaRPr lang="en-US" altLang="zh-CN" dirty="0">
                  <a:ea typeface="宋体" pitchFamily="2" charset="-122"/>
                  <a:sym typeface="Symbol" pitchFamily="18" charset="2"/>
                </a:endParaRPr>
              </a:p>
              <a:p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Amortized cost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𝑡</m:t>
                    </m:r>
                    <m:r>
                      <a:rPr lang="en-US" altLang="zh-CN" i="1" baseline="-25000" dirty="0" err="1">
                        <a:latin typeface="Cambria Math" panose="02040503050406030204" pitchFamily="18" charset="0"/>
                        <a:ea typeface="宋体" pitchFamily="2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 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of the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𝑖</m:t>
                    </m:r>
                    <m:r>
                      <a:rPr lang="en-US" altLang="zh-CN" i="1" baseline="30000" dirty="0" err="1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𝑡h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 is:</a:t>
                </a:r>
              </a:p>
              <a:p>
                <a:pPr marL="0" indent="0" algn="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  <m:t>′</m:t>
                        </m:r>
                      </m:sup>
                    </m:sSubSup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sSub>
                      <m:sSub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𝒕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A71160"/>
                            </a:solidFill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+ </m:t>
                    </m:r>
                    <m:r>
                      <a:rPr lang="zh-CN" altLang="en-US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 − </m:t>
                    </m:r>
                    <m:r>
                      <a:rPr lang="zh-CN" altLang="en-US" b="1" i="1">
                        <a:solidFill>
                          <a:srgbClr val="A71160"/>
                        </a:solidFill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𝒊</m:t>
                            </m:r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−</m:t>
                            </m:r>
                            <m:r>
                              <a:rPr lang="en-US" altLang="zh-CN" b="1" i="1">
                                <a:solidFill>
                                  <a:srgbClr val="A71160"/>
                                </a:solidFill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 smtClean="0">
                    <a:ea typeface="宋体" pitchFamily="2" charset="-122"/>
                    <a:sym typeface="Symbol" pitchFamily="18" charset="2"/>
                  </a:rPr>
                  <a:t>	(</a:t>
                </a:r>
                <a:r>
                  <a:rPr lang="en-US" altLang="zh-CN" sz="2400" dirty="0">
                    <a:ea typeface="宋体" pitchFamily="2" charset="-122"/>
                    <a:sym typeface="Symbol" pitchFamily="18" charset="2"/>
                  </a:rPr>
                  <a:t>actual cost + potential change)</a:t>
                </a:r>
              </a:p>
              <a:p>
                <a:endParaRPr lang="en-US" altLang="zh-CN" dirty="0" smtClean="0">
                  <a:ea typeface="宋体" pitchFamily="2" charset="-122"/>
                  <a:sym typeface="Symbol" pitchFamily="18" charset="2"/>
                </a:endParaRPr>
              </a:p>
              <a:p>
                <a:r>
                  <a:rPr lang="en-US" altLang="zh-CN" dirty="0" smtClean="0">
                    <a:ea typeface="宋体" pitchFamily="2" charset="-122"/>
                    <a:sym typeface="Symbol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′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is the total amortized cost of performing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宋体" pitchFamily="2" charset="-122"/>
                        <a:sym typeface="Symbol" pitchFamily="18" charset="2"/>
                      </a:rPr>
                      <m:t>𝑛</m:t>
                    </m:r>
                  </m:oMath>
                </a14:m>
                <a:r>
                  <a:rPr lang="en-US" altLang="zh-CN" dirty="0">
                    <a:ea typeface="宋体" pitchFamily="2" charset="-122"/>
                    <a:sym typeface="Symbol" pitchFamily="18" charset="2"/>
                  </a:rPr>
                  <a:t> operations on data structure then, </a:t>
                </a: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b="1" i="1" smtClean="0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′=</m:t>
                      </m:r>
                      <m:nary>
                        <m:naryPr>
                          <m:chr m:val="∑"/>
                          <m:ctrlP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𝒊</m:t>
                          </m:r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</m:t>
                          </m:r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𝒕</m:t>
                              </m:r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A71160"/>
                                  </a:solidFill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86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actual cost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operations can be bounded as,</a:t>
                </a:r>
              </a:p>
              <a:p>
                <a:pPr marL="0" indent="0" algn="ctr">
                  <a:buNone/>
                </a:pPr>
                <a:endParaRPr lang="en-US" altLang="zh-CN" sz="1400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𝑇</m:t>
                    </m:r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i="1" dirty="0">
                    <a:latin typeface="Cambria Math"/>
                    <a:ea typeface="宋体" pitchFamily="2" charset="-122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  <a:ea typeface="宋体" pitchFamily="2" charset="-122"/>
                        <a:sym typeface="Symbol" pitchFamily="18" charset="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itchFamily="2" charset="-122"/>
                            <a:sym typeface="Symbol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𝑖</m:t>
                        </m:r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  <a:ea typeface="宋体" pitchFamily="2" charset="-122"/>
                            <a:sym typeface="Symbol" pitchFamily="18" charset="2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itchFamily="2" charset="-122"/>
                                <a:sym typeface="Symbol" pitchFamily="18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  <a:ea typeface="宋体" pitchFamily="2" charset="-122"/>
                                <a:sym typeface="Symbol" pitchFamily="18" charset="2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宋体" pitchFamily="2" charset="-122"/>
                                    <a:sym typeface="Symbol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/>
                                    <a:ea typeface="宋体" pitchFamily="2" charset="-122"/>
                                    <a:sym typeface="Symbol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𝑡</m:t>
                              </m:r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′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𝑇</m:t>
                      </m:r>
                      <m:r>
                        <a:rPr lang="en-US" altLang="zh-CN" i="1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′</m:t>
                      </m:r>
                      <m:r>
                        <a:rPr lang="en-US" altLang="zh-CN"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宋体" pitchFamily="2" charset="-122"/>
                                  <a:sym typeface="Symbol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  <a:ea typeface="宋体" pitchFamily="2" charset="-122"/>
                                  <a:sym typeface="Symbol" pitchFamily="18" charset="2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宋体" pitchFamily="2" charset="-122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  <a:ea typeface="宋体" pitchFamily="2" charset="-122"/>
                                      <a:sym typeface="Symbol" pitchFamily="18" charset="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altLang="zh-CN" b="1" i="1" dirty="0">
                  <a:latin typeface="Cambria Math"/>
                  <a:ea typeface="宋体" pitchFamily="2" charset="-122"/>
                  <a:sym typeface="Symbol" pitchFamily="18" charset="2"/>
                </a:endParaRP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 smtClean="0">
                    <a:solidFill>
                      <a:srgbClr val="A71160"/>
                    </a:solidFill>
                  </a:rPr>
                  <a:t>Total actual cost is bounded by total amortized cost plus the net drop in potential over an entire sequence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A71160"/>
                    </a:solidFill>
                  </a:rPr>
                  <a:t> operations.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 b="-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𝑻</m:t>
                      </m:r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pPr>
                        <m:e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𝐓</m:t>
                          </m:r>
                        </m:e>
                        <m:sup>
                          <m:r>
                            <a:rPr lang="en-US" altLang="zh-CN" sz="2800" b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rgbClr val="A71160"/>
                          </a:solidFill>
                          <a:latin typeface="Cambria Math"/>
                          <a:ea typeface="宋体" pitchFamily="2" charset="-122"/>
                          <a:sym typeface="Symbol" pitchFamily="18" charset="2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宋体" pitchFamily="2" charset="-122"/>
                              <a:sym typeface="Symbol" pitchFamily="18" charset="2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𝝋</m:t>
                          </m:r>
                        </m:e>
                        <m:sub>
                          <m:r>
                            <a:rPr lang="en-US" altLang="zh-CN" sz="2800" b="1" i="1">
                              <a:solidFill>
                                <a:srgbClr val="A71160"/>
                              </a:solidFill>
                              <a:latin typeface="Cambria Math"/>
                              <a:ea typeface="宋体" pitchFamily="2" charset="-122"/>
                              <a:sym typeface="Symbol" pitchFamily="18" charset="2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48" y="4885509"/>
                <a:ext cx="3122023" cy="6923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133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Frequently Asked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What is an Algorithm? Write its characteristics in detail.</a:t>
            </a:r>
          </a:p>
          <a:p>
            <a:r>
              <a:rPr lang="en-US" dirty="0"/>
              <a:t>List types of </a:t>
            </a:r>
            <a:r>
              <a:rPr lang="en-US" dirty="0" smtClean="0"/>
              <a:t>algorithms.</a:t>
            </a:r>
            <a:endParaRPr lang="en-US" dirty="0"/>
          </a:p>
          <a:p>
            <a:r>
              <a:rPr lang="en-US" dirty="0"/>
              <a:t>What is set? Explain types of operation of set.</a:t>
            </a:r>
          </a:p>
          <a:p>
            <a:r>
              <a:rPr lang="en-US" dirty="0"/>
              <a:t>Explain types of relation.</a:t>
            </a:r>
          </a:p>
          <a:p>
            <a:r>
              <a:rPr lang="en-US" dirty="0"/>
              <a:t>Write a short note on types of </a:t>
            </a:r>
            <a:r>
              <a:rPr lang="en-US" dirty="0" smtClean="0"/>
              <a:t>function.</a:t>
            </a:r>
            <a:endParaRPr lang="en-US" dirty="0"/>
          </a:p>
          <a:p>
            <a:r>
              <a:rPr lang="en-US" dirty="0"/>
              <a:t>Describe ways to </a:t>
            </a:r>
            <a:r>
              <a:rPr lang="en-US" dirty="0" smtClean="0"/>
              <a:t>analyze </a:t>
            </a:r>
            <a:r>
              <a:rPr lang="en-US" dirty="0"/>
              <a:t>algorithm.</a:t>
            </a:r>
          </a:p>
          <a:p>
            <a:r>
              <a:rPr lang="en-US" dirty="0"/>
              <a:t>Write a short note on order of </a:t>
            </a:r>
            <a:r>
              <a:rPr lang="en-US" dirty="0" smtClean="0"/>
              <a:t>growth.</a:t>
            </a:r>
            <a:endParaRPr lang="en-US" dirty="0"/>
          </a:p>
          <a:p>
            <a:r>
              <a:rPr lang="en-US" dirty="0"/>
              <a:t>Explain </a:t>
            </a:r>
            <a:r>
              <a:rPr lang="en-US" dirty="0" smtClean="0"/>
              <a:t>asymptotic </a:t>
            </a:r>
            <a:r>
              <a:rPr lang="en-US" dirty="0"/>
              <a:t>notation and its types in </a:t>
            </a:r>
            <a:r>
              <a:rPr lang="en-US" dirty="0" smtClean="0"/>
              <a:t>detail.</a:t>
            </a:r>
          </a:p>
          <a:p>
            <a:r>
              <a:rPr lang="en-US" dirty="0"/>
              <a:t>Write a brief note on time and space complexity of an algorithm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Discuss </a:t>
            </a:r>
            <a:r>
              <a:rPr lang="en-US" dirty="0"/>
              <a:t>the following terms in brief:- Worst case analysis- Best case </a:t>
            </a:r>
            <a:r>
              <a:rPr lang="en-US" dirty="0" smtClean="0"/>
              <a:t>analysis</a:t>
            </a:r>
            <a:endParaRPr lang="en-US" dirty="0"/>
          </a:p>
          <a:p>
            <a:r>
              <a:rPr lang="en-US" dirty="0"/>
              <a:t>Write an algorithm for insertion sort. Analyze insertion sort algorithm for best case and worst case.</a:t>
            </a:r>
          </a:p>
          <a:p>
            <a:r>
              <a:rPr lang="en-US" dirty="0"/>
              <a:t>Write an algorithm for </a:t>
            </a:r>
            <a:r>
              <a:rPr lang="en-US" dirty="0" smtClean="0"/>
              <a:t>selection </a:t>
            </a:r>
            <a:r>
              <a:rPr lang="en-US" dirty="0"/>
              <a:t>sort. </a:t>
            </a:r>
            <a:r>
              <a:rPr lang="en-US"/>
              <a:t>Analyze </a:t>
            </a:r>
            <a:r>
              <a:rPr lang="en-US" smtClean="0"/>
              <a:t>selection </a:t>
            </a:r>
            <a:r>
              <a:rPr lang="en-US" dirty="0"/>
              <a:t>sort algorithm for best case and worst case.</a:t>
            </a:r>
          </a:p>
          <a:p>
            <a:endParaRPr lang="en-US" dirty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398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Power </a:t>
                </a:r>
                <a:r>
                  <a:rPr lang="en-US" b="1" dirty="0"/>
                  <a:t>Set: </a:t>
                </a: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the set. The power set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written as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is the </a:t>
                </a:r>
                <a:r>
                  <a:rPr lang="en-US" b="1" dirty="0"/>
                  <a:t>set of all subsets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Example:</a:t>
                </a:r>
              </a:p>
              <a:p>
                <a:pPr marL="923925" lvl="1" indent="-4572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= {0, 1} </m:t>
                    </m:r>
                  </m:oMath>
                </a14:m>
                <a:r>
                  <a:rPr lang="en-US" sz="2400" dirty="0"/>
                  <a:t>then the power set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 {{}, {0}, {1}, {0, 1}}</m:t>
                    </m:r>
                  </m:oMath>
                </a14:m>
                <a:endParaRPr lang="en-US" sz="24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b="1" dirty="0"/>
                  <a:t>Cardinality of set</a:t>
                </a:r>
                <a:r>
                  <a:rPr lang="en-US" dirty="0"/>
                  <a:t>: The cardinality of a set denotes the </a:t>
                </a:r>
                <a:r>
                  <a:rPr lang="en-US" b="1" dirty="0"/>
                  <a:t>number of elements </a:t>
                </a:r>
                <a:r>
                  <a:rPr lang="en-US" dirty="0"/>
                  <a:t>in a set. The cardinality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denoted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Examples: 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is a set of English alphabets the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 = |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| = 26</m:t>
                    </m:r>
                  </m:oMath>
                </a14:m>
                <a:endParaRPr lang="en-US" sz="2200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200" dirty="0"/>
                  <a:t>The cardinality of infinite set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200" dirty="0"/>
                  <a:t> denoted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2200" b="1" dirty="0"/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sz="2200" dirty="0"/>
                  <a:t>The </a:t>
                </a:r>
                <a:r>
                  <a:rPr lang="en-US" sz="2200" b="1" dirty="0"/>
                  <a:t>empty set </a:t>
                </a:r>
                <a:r>
                  <a:rPr lang="en-US" sz="2200" dirty="0"/>
                  <a:t>denoted as </a:t>
                </a:r>
                <a14:m>
                  <m:oMath xmlns:m="http://schemas.openxmlformats.org/officeDocument/2006/math">
                    <m:r>
                      <a:rPr lang="el-GR" sz="22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200" dirty="0"/>
                  <a:t> is the unique set whose cardinality is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00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 smtClean="0"/>
              <a:t>rupesh.vaishnav@darshan.ac.in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 smtClean="0"/>
              <a:t>9428037452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Computer Engineering Department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Rupesh Vaishnav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Computer Algorithm (CA)</a:t>
            </a:r>
          </a:p>
          <a:p>
            <a:r>
              <a:rPr lang="en-US" dirty="0"/>
              <a:t>#2105CS302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13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CDA448-B041-4E3F-9DEF-CDD490E06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79" y="863444"/>
                <a:ext cx="11929641" cy="5590565"/>
              </a:xfrm>
            </p:spPr>
            <p:txBody>
              <a:bodyPr/>
              <a:lstStyle/>
              <a:p>
                <a:r>
                  <a:rPr lang="en-US" b="1" dirty="0" smtClean="0"/>
                  <a:t>Complement</a:t>
                </a:r>
                <a:r>
                  <a:rPr lang="en-US" dirty="0"/>
                  <a:t>: The complement of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that contains every element of the Universal set U but not in A.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Example: </a:t>
                </a:r>
              </a:p>
              <a:p>
                <a:pPr lvl="1"/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{1, 3, 5, 7, 9}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1, 5</m:t>
                        </m:r>
                      </m:e>
                    </m:d>
                  </m:oMath>
                </a14:m>
                <a:endParaRPr lang="en-US" dirty="0"/>
              </a:p>
              <a:p>
                <a:pPr marL="739775" lvl="1" indent="0">
                  <a:buNone/>
                </a:pPr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′= {3, 7, 9}</m:t>
                    </m:r>
                  </m:oMath>
                </a14:m>
                <a:endParaRPr lang="en-US" sz="2200" dirty="0"/>
              </a:p>
              <a:p>
                <a:endParaRPr lang="en-US" dirty="0"/>
              </a:p>
              <a:p>
                <a:endParaRPr lang="en-US" dirty="0"/>
              </a:p>
              <a:p>
                <a:pPr marL="265113" lvl="1" indent="-265113">
                  <a:spcBef>
                    <a:spcPts val="1000"/>
                  </a:spcBef>
                  <a:buFont typeface="Wingdings 3" panose="05040102010807070707" pitchFamily="18" charset="2"/>
                  <a:buChar char="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61CDA448-B041-4E3F-9DEF-CDD490E06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79" y="863444"/>
                <a:ext cx="11929641" cy="5590565"/>
              </a:xfrm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4225637" y="3810000"/>
            <a:ext cx="3848100" cy="23991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19501" y="3810000"/>
            <a:ext cx="3861955" cy="240607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08142" y="5446631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</a:t>
            </a:r>
            <a:endParaRPr lang="en-US" sz="4000" dirty="0"/>
          </a:p>
        </p:txBody>
      </p:sp>
      <p:sp>
        <p:nvSpPr>
          <p:cNvPr id="37" name="Oval 36"/>
          <p:cNvSpPr/>
          <p:nvPr/>
        </p:nvSpPr>
        <p:spPr>
          <a:xfrm>
            <a:off x="5102514" y="3942772"/>
            <a:ext cx="2094346" cy="2133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38" name="TextBox 37"/>
          <p:cNvSpPr txBox="1"/>
          <p:nvPr/>
        </p:nvSpPr>
        <p:spPr>
          <a:xfrm>
            <a:off x="5849217" y="4624852"/>
            <a:ext cx="62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</a:t>
            </a:r>
            <a:endParaRPr lang="en-US" sz="4400" dirty="0"/>
          </a:p>
        </p:txBody>
      </p:sp>
      <p:sp>
        <p:nvSpPr>
          <p:cNvPr id="39" name="TextBox 38"/>
          <p:cNvSpPr txBox="1"/>
          <p:nvPr/>
        </p:nvSpPr>
        <p:spPr>
          <a:xfrm>
            <a:off x="4349173" y="3942772"/>
            <a:ext cx="533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A’</a:t>
            </a:r>
            <a:endParaRPr lang="en-US" sz="3400" dirty="0"/>
          </a:p>
        </p:txBody>
      </p:sp>
      <p:sp>
        <p:nvSpPr>
          <p:cNvPr id="5" name="Rounded Rectangle 4"/>
          <p:cNvSpPr/>
          <p:nvPr/>
        </p:nvSpPr>
        <p:spPr>
          <a:xfrm>
            <a:off x="4288675" y="1626515"/>
            <a:ext cx="3291840" cy="775854"/>
          </a:xfrm>
          <a:prstGeom prst="roundRect">
            <a:avLst/>
          </a:prstGeom>
          <a:solidFill>
            <a:srgbClr val="F6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b="1" dirty="0">
                <a:solidFill>
                  <a:srgbClr val="002060"/>
                </a:solidFill>
              </a:rPr>
              <a:t>𝐴′ = {𝑥 | 𝑥 ∈𝑈 𝑎𝑛𝑑 𝑥∉𝐴}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88675" y="1627352"/>
            <a:ext cx="3291840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8" grpId="0"/>
      <p:bldP spid="39" grpId="0"/>
      <p:bldP spid="5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Introduction to Algorithm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Definition 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Characteristics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Types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Simple Multiplication Methods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Mathematics for Algorithmic Sets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Set Theory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Functions and Relations 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Vectors and Matrices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Linear Inequalities and Linear Equations</a:t>
            </a:r>
          </a:p>
          <a:p>
            <a:pPr marL="1200150" lvl="2" indent="-285750">
              <a:spcBef>
                <a:spcPts val="1200"/>
              </a:spcBef>
              <a:buClr>
                <a:srgbClr val="424242"/>
              </a:buClr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Logic and Quantifiers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Set Operations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Union</a:t>
                </a:r>
                <a:r>
                  <a:rPr lang="en-US" dirty="0" smtClean="0"/>
                  <a:t>: The </a:t>
                </a:r>
                <a:r>
                  <a:rPr lang="en-US" dirty="0"/>
                  <a:t>union </a:t>
                </a:r>
                <a:r>
                  <a:rPr lang="en-US" dirty="0" smtClean="0"/>
                  <a:t>of two different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 is the set </a:t>
                </a:r>
                <a:r>
                  <a:rPr lang="en-US" dirty="0"/>
                  <a:t>of </a:t>
                </a:r>
                <a:r>
                  <a:rPr lang="en-US" b="1" dirty="0"/>
                  <a:t>all</a:t>
                </a:r>
                <a:r>
                  <a:rPr lang="en-US" dirty="0"/>
                  <a:t> </a:t>
                </a:r>
                <a:r>
                  <a:rPr lang="en-US" b="1" dirty="0"/>
                  <a:t>distinct elements </a:t>
                </a:r>
                <a:r>
                  <a:rPr lang="en-US" dirty="0" smtClean="0"/>
                  <a:t>of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Example</a:t>
                </a:r>
                <a:r>
                  <a:rPr lang="en-US" dirty="0"/>
                  <a:t>: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3, 5, 7, 9}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2, 3, 4, 5}</m:t>
                    </m:r>
                  </m:oMath>
                </a14:m>
                <a:endParaRPr lang="en-US" dirty="0"/>
              </a:p>
              <a:p>
                <a:pPr marL="739775" lvl="2" indent="0">
                  <a:buNone/>
                  <a:tabLst>
                    <a:tab pos="798513" algn="l"/>
                  </a:tabLst>
                </a:pPr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∪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{1, 2, 3, 4, 5, 7, 9}</m:t>
                    </m:r>
                  </m:oMath>
                </a14:m>
                <a:endParaRPr lang="en-US" sz="2200" dirty="0" smtClean="0"/>
              </a:p>
              <a:p>
                <a:pPr marL="739775" lvl="2" indent="0">
                  <a:buNone/>
                  <a:tabLst>
                    <a:tab pos="798513" algn="l"/>
                  </a:tabLst>
                </a:pPr>
                <a:endParaRPr lang="en-US" sz="2200" dirty="0"/>
              </a:p>
              <a:p>
                <a:pPr marL="739775" lvl="2" indent="0">
                  <a:buNone/>
                  <a:tabLst>
                    <a:tab pos="798513" algn="l"/>
                  </a:tabLst>
                </a:pPr>
                <a:endParaRPr lang="en-US" sz="2200" dirty="0" smtClean="0"/>
              </a:p>
              <a:p>
                <a:pPr marL="739775" lvl="2" indent="0">
                  <a:buNone/>
                  <a:tabLst>
                    <a:tab pos="798513" algn="l"/>
                  </a:tabLst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798565729"/>
              </p:ext>
            </p:extLst>
          </p:nvPr>
        </p:nvGraphicFramePr>
        <p:xfrm>
          <a:off x="4122639" y="3685771"/>
          <a:ext cx="36576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642503919"/>
              </p:ext>
            </p:extLst>
          </p:nvPr>
        </p:nvGraphicFramePr>
        <p:xfrm>
          <a:off x="4122639" y="3692698"/>
          <a:ext cx="36576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3685072" y="1502217"/>
                <a:ext cx="4572000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∪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𝒐𝒓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072" y="1502217"/>
                <a:ext cx="4572000" cy="775854"/>
              </a:xfrm>
              <a:prstGeom prst="roundRect">
                <a:avLst/>
              </a:prstGeom>
              <a:blipFill rotWithShape="0">
                <a:blip r:embed="rId13"/>
                <a:stretch>
                  <a:fillRect r="-133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3685072" y="1509144"/>
            <a:ext cx="4572000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3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F9F3275-AE11-4E74-8BEB-999A10E52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FF9F3275-AE11-4E74-8BEB-999A10E528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B1E4F6F-E8EC-4652-A466-B4413EC2A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EB1E4F6F-E8EC-4652-A466-B4413EC2A6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F9F3275-AE11-4E74-8BEB-999A10E528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EB1E4F6F-E8EC-4652-A466-B4413EC2A6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 uiExpand="1">
        <p:bldSub>
          <a:bldDgm/>
        </p:bldSub>
      </p:bldGraphic>
      <p:bldGraphic spid="11" grpId="1" uiExpand="1">
        <p:bldSub>
          <a:bldDgm/>
        </p:bldSub>
      </p:bldGraphic>
      <p:bldGraphic spid="12" grpId="0">
        <p:bldAsOne/>
      </p:bldGraphic>
      <p:bldP spid="19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Set Operations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39775" lvl="2" indent="0">
              <a:buNone/>
              <a:tabLst>
                <a:tab pos="798513" algn="l"/>
              </a:tabLst>
            </a:pPr>
            <a:endParaRPr lang="en-US" sz="2200" dirty="0"/>
          </a:p>
          <a:p>
            <a:pPr marL="739775" lvl="2" indent="0">
              <a:buNone/>
              <a:tabLst>
                <a:tab pos="798513" algn="l"/>
              </a:tabLst>
            </a:pPr>
            <a:endParaRPr lang="en-US" sz="2200" dirty="0" smtClean="0"/>
          </a:p>
          <a:p>
            <a:pPr marL="739775" lvl="2" indent="0">
              <a:buNone/>
              <a:tabLst>
                <a:tab pos="798513" algn="l"/>
              </a:tabLst>
            </a:pP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131180" y="863444"/>
                <a:ext cx="11929641" cy="559056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A3115D"/>
                  </a:buClr>
                </a:pPr>
                <a:r>
                  <a:rPr lang="en-US" b="1" dirty="0" smtClean="0"/>
                  <a:t>Intersection</a:t>
                </a:r>
                <a:r>
                  <a:rPr lang="en-US" dirty="0" smtClean="0"/>
                  <a:t>: The intersection of </a:t>
                </a:r>
                <a:r>
                  <a:rPr lang="en-US" dirty="0"/>
                  <a:t>two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set that contains all elements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that also belong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but no other elements.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Example: </a:t>
                </a:r>
                <a:endParaRPr lang="en-US" dirty="0"/>
              </a:p>
              <a:p>
                <a:pPr lvl="1">
                  <a:buClr>
                    <a:srgbClr val="A3115D"/>
                  </a:buClr>
                </a:pPr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{1, 3, 5, 7, 9}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{1, 2, 3, 4, 5}</m:t>
                    </m:r>
                  </m:oMath>
                </a14:m>
                <a:endParaRPr lang="en-US" dirty="0"/>
              </a:p>
              <a:p>
                <a:pPr marL="739775" lvl="2" indent="0">
                  <a:buFont typeface="Wingdings" panose="05000000000000000000" pitchFamily="2" charset="2"/>
                  <a:buNone/>
                </a:pPr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∩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{1, 3, 5}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863444"/>
                <a:ext cx="11929641" cy="5590566"/>
              </a:xfrm>
              <a:prstGeom prst="rect">
                <a:avLst/>
              </a:prstGeom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>
            <a:off x="4087531" y="3997317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53936" tIns="214442" rIns="516065" bIns="214441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dirty="0"/>
              <a:t> </a:t>
            </a:r>
            <a:r>
              <a:rPr lang="en-US" sz="4400" dirty="0"/>
              <a:t>A</a:t>
            </a:r>
          </a:p>
        </p:txBody>
      </p:sp>
      <p:sp>
        <p:nvSpPr>
          <p:cNvPr id="14" name="Freeform 13"/>
          <p:cNvSpPr/>
          <p:nvPr/>
        </p:nvSpPr>
        <p:spPr>
          <a:xfrm>
            <a:off x="5398171" y="3997317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16065" tIns="214442" rIns="253936" bIns="214441" numCol="1" spcCol="1270" anchor="ctr" anchorCtr="0">
            <a:noAutofit/>
          </a:bodyPr>
          <a:lstStyle/>
          <a:p>
            <a:pPr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/>
              <a:t>B</a:t>
            </a:r>
          </a:p>
        </p:txBody>
      </p:sp>
      <p:sp>
        <p:nvSpPr>
          <p:cNvPr id="15" name="Freeform 14"/>
          <p:cNvSpPr/>
          <p:nvPr/>
        </p:nvSpPr>
        <p:spPr>
          <a:xfrm>
            <a:off x="5398170" y="4236731"/>
            <a:ext cx="721234" cy="1502377"/>
          </a:xfrm>
          <a:custGeom>
            <a:avLst/>
            <a:gdLst>
              <a:gd name="connsiteX0" fmla="*/ 360617 w 721234"/>
              <a:gd name="connsiteY0" fmla="*/ 0 h 1502377"/>
              <a:gd name="connsiteX1" fmla="*/ 423673 w 721234"/>
              <a:gd name="connsiteY1" fmla="*/ 50728 h 1502377"/>
              <a:gd name="connsiteX2" fmla="*/ 721234 w 721234"/>
              <a:gd name="connsiteY2" fmla="*/ 751188 h 1502377"/>
              <a:gd name="connsiteX3" fmla="*/ 423673 w 721234"/>
              <a:gd name="connsiteY3" fmla="*/ 1451648 h 1502377"/>
              <a:gd name="connsiteX4" fmla="*/ 360617 w 721234"/>
              <a:gd name="connsiteY4" fmla="*/ 1502377 h 1502377"/>
              <a:gd name="connsiteX5" fmla="*/ 297561 w 721234"/>
              <a:gd name="connsiteY5" fmla="*/ 1451648 h 1502377"/>
              <a:gd name="connsiteX6" fmla="*/ 0 w 721234"/>
              <a:gd name="connsiteY6" fmla="*/ 751188 h 1502377"/>
              <a:gd name="connsiteX7" fmla="*/ 297561 w 721234"/>
              <a:gd name="connsiteY7" fmla="*/ 50728 h 150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1234" h="1502377">
                <a:moveTo>
                  <a:pt x="360617" y="0"/>
                </a:moveTo>
                <a:lnTo>
                  <a:pt x="423673" y="50728"/>
                </a:lnTo>
                <a:cubicBezTo>
                  <a:pt x="607522" y="229992"/>
                  <a:pt x="721234" y="477642"/>
                  <a:pt x="721234" y="751188"/>
                </a:cubicBezTo>
                <a:cubicBezTo>
                  <a:pt x="721234" y="1024735"/>
                  <a:pt x="607522" y="1272385"/>
                  <a:pt x="423673" y="1451648"/>
                </a:cubicBezTo>
                <a:lnTo>
                  <a:pt x="360617" y="1502377"/>
                </a:lnTo>
                <a:lnTo>
                  <a:pt x="297561" y="1451648"/>
                </a:lnTo>
                <a:cubicBezTo>
                  <a:pt x="113713" y="1272385"/>
                  <a:pt x="0" y="1024735"/>
                  <a:pt x="0" y="751188"/>
                </a:cubicBezTo>
                <a:cubicBezTo>
                  <a:pt x="0" y="477642"/>
                  <a:pt x="113713" y="229992"/>
                  <a:pt x="297561" y="5072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53936" tIns="214442" rIns="516065" bIns="214441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dirty="0"/>
              <a:t> 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3306931" y="1789609"/>
                <a:ext cx="4868077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∩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1" y="1789609"/>
                <a:ext cx="4868077" cy="77585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/>
          <p:cNvSpPr/>
          <p:nvPr/>
        </p:nvSpPr>
        <p:spPr>
          <a:xfrm>
            <a:off x="3320580" y="1782888"/>
            <a:ext cx="4868076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8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Set </a:t>
            </a:r>
            <a:r>
              <a:rPr lang="en-US" dirty="0" smtClean="0">
                <a:latin typeface="+mn-lt"/>
              </a:rPr>
              <a:t>Operations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4816920"/>
              </a:xfrm>
            </p:spPr>
            <p:txBody>
              <a:bodyPr/>
              <a:lstStyle/>
              <a:p>
                <a:r>
                  <a:rPr lang="en-US" b="1" dirty="0"/>
                  <a:t>Set </a:t>
                </a:r>
                <a:r>
                  <a:rPr lang="en-US" b="1" dirty="0" smtClean="0"/>
                  <a:t>Difference</a:t>
                </a:r>
                <a:r>
                  <a:rPr lang="en-US" dirty="0" smtClean="0"/>
                  <a:t>: The </a:t>
                </a:r>
                <a:r>
                  <a:rPr lang="en-US" dirty="0"/>
                  <a:t>set difference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two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set of </a:t>
                </a:r>
                <a:r>
                  <a:rPr lang="en-US" dirty="0" smtClean="0"/>
                  <a:t>elements that are </a:t>
                </a:r>
                <a:r>
                  <a:rPr lang="en-US" b="1" dirty="0" smtClean="0"/>
                  <a:t>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but not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Example:</a:t>
                </a:r>
                <a:endParaRPr lang="en-US" dirty="0"/>
              </a:p>
              <a:p>
                <a:pPr lvl="1"/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3, 5, 7, 9}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2, 3, 4, 5}</m:t>
                    </m:r>
                  </m:oMath>
                </a14:m>
                <a:endParaRPr lang="en-US" dirty="0"/>
              </a:p>
              <a:p>
                <a:pPr marL="739775" lvl="2" indent="0">
                  <a:buNone/>
                </a:pPr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{7, 9}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4816920"/>
              </a:xfrm>
              <a:blipFill rotWithShape="0">
                <a:blip r:embed="rId2"/>
                <a:stretch>
                  <a:fillRect l="-716" t="-164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reeform 7"/>
          <p:cNvSpPr/>
          <p:nvPr/>
        </p:nvSpPr>
        <p:spPr>
          <a:xfrm>
            <a:off x="4106488" y="4083669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53936" tIns="214442" rIns="516065" bIns="214441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dirty="0"/>
              <a:t> </a:t>
            </a:r>
            <a:r>
              <a:rPr lang="en-US" sz="4400" dirty="0"/>
              <a:t>A</a:t>
            </a:r>
          </a:p>
        </p:txBody>
      </p:sp>
      <p:sp>
        <p:nvSpPr>
          <p:cNvPr id="9" name="Freeform 8"/>
          <p:cNvSpPr/>
          <p:nvPr/>
        </p:nvSpPr>
        <p:spPr>
          <a:xfrm>
            <a:off x="5417128" y="4083669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16065" tIns="214442" rIns="253936" bIns="214441" numCol="1" spcCol="1270" anchor="ctr" anchorCtr="0">
            <a:noAutofit/>
          </a:bodyPr>
          <a:lstStyle/>
          <a:p>
            <a:pPr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/>
              <a:t>B</a:t>
            </a:r>
          </a:p>
        </p:txBody>
      </p:sp>
      <p:sp>
        <p:nvSpPr>
          <p:cNvPr id="10" name="Freeform 9"/>
          <p:cNvSpPr/>
          <p:nvPr/>
        </p:nvSpPr>
        <p:spPr>
          <a:xfrm>
            <a:off x="4106488" y="4083669"/>
            <a:ext cx="1671257" cy="1981200"/>
          </a:xfrm>
          <a:custGeom>
            <a:avLst/>
            <a:gdLst>
              <a:gd name="connsiteX0" fmla="*/ 1015937 w 1671257"/>
              <a:gd name="connsiteY0" fmla="*/ 0 h 1981200"/>
              <a:gd name="connsiteX1" fmla="*/ 1583958 w 1671257"/>
              <a:gd name="connsiteY1" fmla="*/ 169179 h 1981200"/>
              <a:gd name="connsiteX2" fmla="*/ 1671257 w 1671257"/>
              <a:gd name="connsiteY2" fmla="*/ 239412 h 1981200"/>
              <a:gd name="connsiteX3" fmla="*/ 1608201 w 1671257"/>
              <a:gd name="connsiteY3" fmla="*/ 290140 h 1981200"/>
              <a:gd name="connsiteX4" fmla="*/ 1310640 w 1671257"/>
              <a:gd name="connsiteY4" fmla="*/ 990600 h 1981200"/>
              <a:gd name="connsiteX5" fmla="*/ 1608201 w 1671257"/>
              <a:gd name="connsiteY5" fmla="*/ 1691060 h 1981200"/>
              <a:gd name="connsiteX6" fmla="*/ 1671257 w 1671257"/>
              <a:gd name="connsiteY6" fmla="*/ 1741789 h 1981200"/>
              <a:gd name="connsiteX7" fmla="*/ 1583958 w 1671257"/>
              <a:gd name="connsiteY7" fmla="*/ 1812021 h 1981200"/>
              <a:gd name="connsiteX8" fmla="*/ 1015937 w 1671257"/>
              <a:gd name="connsiteY8" fmla="*/ 1981200 h 1981200"/>
              <a:gd name="connsiteX9" fmla="*/ 0 w 1671257"/>
              <a:gd name="connsiteY9" fmla="*/ 990600 h 1981200"/>
              <a:gd name="connsiteX10" fmla="*/ 1015937 w 1671257"/>
              <a:gd name="connsiteY10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1257" h="1981200">
                <a:moveTo>
                  <a:pt x="1015937" y="0"/>
                </a:moveTo>
                <a:cubicBezTo>
                  <a:pt x="1226345" y="0"/>
                  <a:pt x="1421813" y="62368"/>
                  <a:pt x="1583958" y="169179"/>
                </a:cubicBezTo>
                <a:lnTo>
                  <a:pt x="1671257" y="239412"/>
                </a:lnTo>
                <a:lnTo>
                  <a:pt x="1608201" y="290140"/>
                </a:lnTo>
                <a:cubicBezTo>
                  <a:pt x="1424353" y="469404"/>
                  <a:pt x="1310640" y="717054"/>
                  <a:pt x="1310640" y="990600"/>
                </a:cubicBezTo>
                <a:cubicBezTo>
                  <a:pt x="1310640" y="1264147"/>
                  <a:pt x="1424353" y="1511797"/>
                  <a:pt x="1608201" y="1691060"/>
                </a:cubicBezTo>
                <a:lnTo>
                  <a:pt x="1671257" y="1741789"/>
                </a:lnTo>
                <a:lnTo>
                  <a:pt x="1583958" y="1812021"/>
                </a:lnTo>
                <a:cubicBezTo>
                  <a:pt x="1421813" y="1918832"/>
                  <a:pt x="1226345" y="1981200"/>
                  <a:pt x="1015937" y="1981200"/>
                </a:cubicBezTo>
                <a:cubicBezTo>
                  <a:pt x="454850" y="1981200"/>
                  <a:pt x="0" y="1537693"/>
                  <a:pt x="0" y="990600"/>
                </a:cubicBezTo>
                <a:cubicBezTo>
                  <a:pt x="0" y="443507"/>
                  <a:pt x="454850" y="0"/>
                  <a:pt x="1015937" y="0"/>
                </a:cubicBezTo>
                <a:close/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3306932" y="1789609"/>
                <a:ext cx="4754880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∉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2" y="1789609"/>
                <a:ext cx="4754880" cy="77585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3306932" y="1796536"/>
            <a:ext cx="4754880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7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Set </a:t>
            </a:r>
            <a:r>
              <a:rPr lang="en-US" dirty="0" smtClean="0">
                <a:latin typeface="+mn-lt"/>
              </a:rPr>
              <a:t>Operations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131180" y="858982"/>
                <a:ext cx="11929641" cy="55321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 smtClean="0"/>
                  <a:t>Symmetric Difference</a:t>
                </a:r>
                <a:r>
                  <a:rPr lang="en-US" dirty="0" smtClean="0"/>
                  <a:t>: The </a:t>
                </a:r>
                <a:r>
                  <a:rPr lang="en-US" dirty="0"/>
                  <a:t>symmetric difference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⊖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of two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smtClean="0"/>
                  <a:t>elements that are </a:t>
                </a:r>
                <a:r>
                  <a:rPr lang="en-US" b="1" dirty="0"/>
                  <a:t>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b="1" dirty="0"/>
                  <a:t> but not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 smtClean="0"/>
                  <a:t>and </a:t>
                </a:r>
                <a:r>
                  <a:rPr lang="en-US" dirty="0"/>
                  <a:t>the </a:t>
                </a:r>
                <a:r>
                  <a:rPr lang="en-US" dirty="0" smtClean="0"/>
                  <a:t>elements that are </a:t>
                </a:r>
                <a:r>
                  <a:rPr lang="en-US" b="1" dirty="0"/>
                  <a:t>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b="1" dirty="0"/>
                  <a:t> but not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0" indent="0">
                  <a:buClr>
                    <a:srgbClr val="A3115D"/>
                  </a:buClr>
                  <a:buNone/>
                </a:pPr>
                <a:r>
                  <a:rPr lang="en-US" sz="2400" dirty="0">
                    <a:solidFill>
                      <a:srgbClr val="C00000"/>
                    </a:solidFill>
                  </a:rPr>
                  <a:t>	</a:t>
                </a:r>
                <a:endParaRPr lang="en-US" dirty="0" smtClean="0"/>
              </a:p>
              <a:p>
                <a:pPr>
                  <a:buClr>
                    <a:srgbClr val="A3115D"/>
                  </a:buClr>
                </a:pPr>
                <a:endParaRPr lang="en-US" dirty="0"/>
              </a:p>
              <a:p>
                <a:r>
                  <a:rPr lang="en-US" dirty="0" smtClean="0"/>
                  <a:t>Example:</a:t>
                </a:r>
                <a:endParaRPr lang="en-US" dirty="0"/>
              </a:p>
              <a:p>
                <a:pPr lvl="1"/>
                <a:r>
                  <a:rPr lang="en-US" dirty="0" smtClean="0"/>
                  <a:t>Consider,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3, 5, 7, 9} 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{1, 2, 3, 4, 5}</m:t>
                    </m:r>
                  </m:oMath>
                </a14:m>
                <a:endParaRPr lang="en-US" dirty="0"/>
              </a:p>
              <a:p>
                <a:pPr marL="739775" lvl="2" indent="0">
                  <a:buFont typeface="Wingdings" panose="05000000000000000000" pitchFamily="2" charset="2"/>
                  <a:buNone/>
                </a:pPr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⊖ 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= {7, 9, 2, 4}</m:t>
                    </m:r>
                  </m:oMath>
                </a14:m>
                <a:endParaRPr lang="en-US" sz="22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80" y="858982"/>
                <a:ext cx="11929641" cy="5532118"/>
              </a:xfrm>
              <a:prstGeom prst="rect">
                <a:avLst/>
              </a:prstGeom>
              <a:blipFill rotWithShape="0">
                <a:blip r:embed="rId2"/>
                <a:stretch>
                  <a:fillRect l="-716" t="-1433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4057182" y="4188960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253936" tIns="214442" rIns="516065" bIns="214441" numCol="1" spcCol="1270" anchor="ctr" anchorCtr="0">
            <a:noAutofit/>
          </a:bodyPr>
          <a:lstStyle/>
          <a:p>
            <a:pPr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6500" dirty="0"/>
              <a:t> </a:t>
            </a:r>
            <a:r>
              <a:rPr lang="en-US" sz="4400" dirty="0"/>
              <a:t>A</a:t>
            </a:r>
          </a:p>
        </p:txBody>
      </p:sp>
      <p:sp>
        <p:nvSpPr>
          <p:cNvPr id="18" name="Freeform 17"/>
          <p:cNvSpPr/>
          <p:nvPr/>
        </p:nvSpPr>
        <p:spPr>
          <a:xfrm>
            <a:off x="5367822" y="4188960"/>
            <a:ext cx="2031873" cy="1981200"/>
          </a:xfrm>
          <a:custGeom>
            <a:avLst/>
            <a:gdLst>
              <a:gd name="connsiteX0" fmla="*/ 0 w 1818513"/>
              <a:gd name="connsiteY0" fmla="*/ 909256 h 1818512"/>
              <a:gd name="connsiteX1" fmla="*/ 909257 w 1818513"/>
              <a:gd name="connsiteY1" fmla="*/ 0 h 1818512"/>
              <a:gd name="connsiteX2" fmla="*/ 1818514 w 1818513"/>
              <a:gd name="connsiteY2" fmla="*/ 909256 h 1818512"/>
              <a:gd name="connsiteX3" fmla="*/ 909257 w 1818513"/>
              <a:gd name="connsiteY3" fmla="*/ 1818512 h 1818512"/>
              <a:gd name="connsiteX4" fmla="*/ 0 w 1818513"/>
              <a:gd name="connsiteY4" fmla="*/ 909256 h 181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8513" h="1818512">
                <a:moveTo>
                  <a:pt x="0" y="909256"/>
                </a:moveTo>
                <a:cubicBezTo>
                  <a:pt x="0" y="407088"/>
                  <a:pt x="407088" y="0"/>
                  <a:pt x="909257" y="0"/>
                </a:cubicBezTo>
                <a:cubicBezTo>
                  <a:pt x="1411426" y="0"/>
                  <a:pt x="1818514" y="407088"/>
                  <a:pt x="1818514" y="909256"/>
                </a:cubicBezTo>
                <a:cubicBezTo>
                  <a:pt x="1818514" y="1411424"/>
                  <a:pt x="1411426" y="1818512"/>
                  <a:pt x="909257" y="1818512"/>
                </a:cubicBezTo>
                <a:cubicBezTo>
                  <a:pt x="407088" y="1818512"/>
                  <a:pt x="0" y="1411424"/>
                  <a:pt x="0" y="909256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16065" tIns="214442" rIns="253936" bIns="214441" numCol="1" spcCol="1270" anchor="ctr" anchorCtr="0">
            <a:noAutofit/>
          </a:bodyPr>
          <a:lstStyle/>
          <a:p>
            <a:pPr algn="ctr" defTabSz="1955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400" dirty="0"/>
              <a:t>B</a:t>
            </a:r>
          </a:p>
        </p:txBody>
      </p:sp>
      <p:sp>
        <p:nvSpPr>
          <p:cNvPr id="19" name="Freeform 18"/>
          <p:cNvSpPr/>
          <p:nvPr/>
        </p:nvSpPr>
        <p:spPr>
          <a:xfrm>
            <a:off x="4057182" y="4188960"/>
            <a:ext cx="1671257" cy="1981200"/>
          </a:xfrm>
          <a:custGeom>
            <a:avLst/>
            <a:gdLst>
              <a:gd name="connsiteX0" fmla="*/ 1015937 w 1671257"/>
              <a:gd name="connsiteY0" fmla="*/ 0 h 1981200"/>
              <a:gd name="connsiteX1" fmla="*/ 1583958 w 1671257"/>
              <a:gd name="connsiteY1" fmla="*/ 169179 h 1981200"/>
              <a:gd name="connsiteX2" fmla="*/ 1671257 w 1671257"/>
              <a:gd name="connsiteY2" fmla="*/ 239412 h 1981200"/>
              <a:gd name="connsiteX3" fmla="*/ 1608201 w 1671257"/>
              <a:gd name="connsiteY3" fmla="*/ 290140 h 1981200"/>
              <a:gd name="connsiteX4" fmla="*/ 1310640 w 1671257"/>
              <a:gd name="connsiteY4" fmla="*/ 990600 h 1981200"/>
              <a:gd name="connsiteX5" fmla="*/ 1608201 w 1671257"/>
              <a:gd name="connsiteY5" fmla="*/ 1691060 h 1981200"/>
              <a:gd name="connsiteX6" fmla="*/ 1671257 w 1671257"/>
              <a:gd name="connsiteY6" fmla="*/ 1741789 h 1981200"/>
              <a:gd name="connsiteX7" fmla="*/ 1583958 w 1671257"/>
              <a:gd name="connsiteY7" fmla="*/ 1812021 h 1981200"/>
              <a:gd name="connsiteX8" fmla="*/ 1015937 w 1671257"/>
              <a:gd name="connsiteY8" fmla="*/ 1981200 h 1981200"/>
              <a:gd name="connsiteX9" fmla="*/ 0 w 1671257"/>
              <a:gd name="connsiteY9" fmla="*/ 990600 h 1981200"/>
              <a:gd name="connsiteX10" fmla="*/ 1015937 w 1671257"/>
              <a:gd name="connsiteY10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1257" h="1981200">
                <a:moveTo>
                  <a:pt x="1015937" y="0"/>
                </a:moveTo>
                <a:cubicBezTo>
                  <a:pt x="1226345" y="0"/>
                  <a:pt x="1421813" y="62368"/>
                  <a:pt x="1583958" y="169179"/>
                </a:cubicBezTo>
                <a:lnTo>
                  <a:pt x="1671257" y="239412"/>
                </a:lnTo>
                <a:lnTo>
                  <a:pt x="1608201" y="290140"/>
                </a:lnTo>
                <a:cubicBezTo>
                  <a:pt x="1424353" y="469404"/>
                  <a:pt x="1310640" y="717054"/>
                  <a:pt x="1310640" y="990600"/>
                </a:cubicBezTo>
                <a:cubicBezTo>
                  <a:pt x="1310640" y="1264147"/>
                  <a:pt x="1424353" y="1511797"/>
                  <a:pt x="1608201" y="1691060"/>
                </a:cubicBezTo>
                <a:lnTo>
                  <a:pt x="1671257" y="1741789"/>
                </a:lnTo>
                <a:lnTo>
                  <a:pt x="1583958" y="1812021"/>
                </a:lnTo>
                <a:cubicBezTo>
                  <a:pt x="1421813" y="1918832"/>
                  <a:pt x="1226345" y="1981200"/>
                  <a:pt x="1015937" y="1981200"/>
                </a:cubicBezTo>
                <a:cubicBezTo>
                  <a:pt x="454850" y="1981200"/>
                  <a:pt x="0" y="1537693"/>
                  <a:pt x="0" y="990600"/>
                </a:cubicBezTo>
                <a:cubicBezTo>
                  <a:pt x="0" y="443507"/>
                  <a:pt x="454850" y="0"/>
                  <a:pt x="1015937" y="0"/>
                </a:cubicBezTo>
                <a:close/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  </a:t>
            </a:r>
          </a:p>
        </p:txBody>
      </p:sp>
      <p:sp>
        <p:nvSpPr>
          <p:cNvPr id="20" name="Freeform 19"/>
          <p:cNvSpPr/>
          <p:nvPr/>
        </p:nvSpPr>
        <p:spPr>
          <a:xfrm rot="10800000" flipV="1">
            <a:off x="5733582" y="4188960"/>
            <a:ext cx="1671257" cy="1981200"/>
          </a:xfrm>
          <a:custGeom>
            <a:avLst/>
            <a:gdLst>
              <a:gd name="connsiteX0" fmla="*/ 1015937 w 1671257"/>
              <a:gd name="connsiteY0" fmla="*/ 0 h 1981200"/>
              <a:gd name="connsiteX1" fmla="*/ 1583958 w 1671257"/>
              <a:gd name="connsiteY1" fmla="*/ 169179 h 1981200"/>
              <a:gd name="connsiteX2" fmla="*/ 1671257 w 1671257"/>
              <a:gd name="connsiteY2" fmla="*/ 239412 h 1981200"/>
              <a:gd name="connsiteX3" fmla="*/ 1608201 w 1671257"/>
              <a:gd name="connsiteY3" fmla="*/ 290140 h 1981200"/>
              <a:gd name="connsiteX4" fmla="*/ 1310640 w 1671257"/>
              <a:gd name="connsiteY4" fmla="*/ 990600 h 1981200"/>
              <a:gd name="connsiteX5" fmla="*/ 1608201 w 1671257"/>
              <a:gd name="connsiteY5" fmla="*/ 1691060 h 1981200"/>
              <a:gd name="connsiteX6" fmla="*/ 1671257 w 1671257"/>
              <a:gd name="connsiteY6" fmla="*/ 1741789 h 1981200"/>
              <a:gd name="connsiteX7" fmla="*/ 1583958 w 1671257"/>
              <a:gd name="connsiteY7" fmla="*/ 1812021 h 1981200"/>
              <a:gd name="connsiteX8" fmla="*/ 1015937 w 1671257"/>
              <a:gd name="connsiteY8" fmla="*/ 1981200 h 1981200"/>
              <a:gd name="connsiteX9" fmla="*/ 0 w 1671257"/>
              <a:gd name="connsiteY9" fmla="*/ 990600 h 1981200"/>
              <a:gd name="connsiteX10" fmla="*/ 1015937 w 1671257"/>
              <a:gd name="connsiteY10" fmla="*/ 0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71257" h="1981200">
                <a:moveTo>
                  <a:pt x="1015937" y="0"/>
                </a:moveTo>
                <a:cubicBezTo>
                  <a:pt x="1226345" y="0"/>
                  <a:pt x="1421813" y="62368"/>
                  <a:pt x="1583958" y="169179"/>
                </a:cubicBezTo>
                <a:lnTo>
                  <a:pt x="1671257" y="239412"/>
                </a:lnTo>
                <a:lnTo>
                  <a:pt x="1608201" y="290140"/>
                </a:lnTo>
                <a:cubicBezTo>
                  <a:pt x="1424353" y="469404"/>
                  <a:pt x="1310640" y="717054"/>
                  <a:pt x="1310640" y="990600"/>
                </a:cubicBezTo>
                <a:cubicBezTo>
                  <a:pt x="1310640" y="1264147"/>
                  <a:pt x="1424353" y="1511797"/>
                  <a:pt x="1608201" y="1691060"/>
                </a:cubicBezTo>
                <a:lnTo>
                  <a:pt x="1671257" y="1741789"/>
                </a:lnTo>
                <a:lnTo>
                  <a:pt x="1583958" y="1812021"/>
                </a:lnTo>
                <a:cubicBezTo>
                  <a:pt x="1421813" y="1918832"/>
                  <a:pt x="1226345" y="1981200"/>
                  <a:pt x="1015937" y="1981200"/>
                </a:cubicBezTo>
                <a:cubicBezTo>
                  <a:pt x="454850" y="1981200"/>
                  <a:pt x="0" y="1537693"/>
                  <a:pt x="0" y="990600"/>
                </a:cubicBezTo>
                <a:cubicBezTo>
                  <a:pt x="0" y="443507"/>
                  <a:pt x="454850" y="0"/>
                  <a:pt x="1015937" y="0"/>
                </a:cubicBezTo>
                <a:close/>
              </a:path>
            </a:pathLst>
          </a:cu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rgbClr r="0" g="0" b="0"/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/>
              <p:cNvSpPr/>
              <p:nvPr/>
            </p:nvSpPr>
            <p:spPr>
              <a:xfrm>
                <a:off x="3306932" y="1789609"/>
                <a:ext cx="4754880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|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∉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3" name="Rounded 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2" y="1789609"/>
                <a:ext cx="4754880" cy="77585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/>
          <p:cNvSpPr/>
          <p:nvPr/>
        </p:nvSpPr>
        <p:spPr>
          <a:xfrm>
            <a:off x="3306932" y="1796536"/>
            <a:ext cx="4754880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82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3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Sequences</a:t>
            </a:r>
            <a:r>
              <a:rPr lang="en-US" dirty="0" smtClean="0"/>
              <a:t>: A </a:t>
            </a:r>
            <a:r>
              <a:rPr lang="en-US" dirty="0"/>
              <a:t>sequence of objects is a list of objects in </a:t>
            </a:r>
            <a:r>
              <a:rPr lang="en-US" b="1" dirty="0"/>
              <a:t>some </a:t>
            </a:r>
            <a:r>
              <a:rPr lang="en-US" b="1" dirty="0" smtClean="0"/>
              <a:t>order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Example: the </a:t>
            </a:r>
            <a:r>
              <a:rPr lang="en-US" dirty="0"/>
              <a:t>sequence 7, 21, 57 would be written as </a:t>
            </a:r>
            <a:r>
              <a:rPr lang="en-US" b="1" dirty="0">
                <a:solidFill>
                  <a:srgbClr val="AD1457"/>
                </a:solidFill>
              </a:rPr>
              <a:t>(7, 21, 57</a:t>
            </a:r>
            <a:r>
              <a:rPr lang="en-US" b="1" dirty="0" smtClean="0">
                <a:solidFill>
                  <a:srgbClr val="AD1457"/>
                </a:solidFill>
              </a:rPr>
              <a:t>)</a:t>
            </a:r>
          </a:p>
          <a:p>
            <a:r>
              <a:rPr lang="en-US" dirty="0" smtClean="0"/>
              <a:t>In </a:t>
            </a:r>
            <a:r>
              <a:rPr lang="en-US" dirty="0"/>
              <a:t>a set the order </a:t>
            </a:r>
            <a:r>
              <a:rPr lang="en-US" b="1" dirty="0"/>
              <a:t>does not </a:t>
            </a:r>
            <a:r>
              <a:rPr lang="en-US" dirty="0"/>
              <a:t>matter but in a sequence it </a:t>
            </a:r>
            <a:r>
              <a:rPr lang="en-US" b="1" dirty="0" smtClean="0"/>
              <a:t>does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Repetition is not permitted in a set but repetition is permitted in a sequence. So, (7, 7, 21, 57) is different from (7, 21, 57).</a:t>
            </a:r>
          </a:p>
          <a:p>
            <a:r>
              <a:rPr lang="en-US" b="1" dirty="0" smtClean="0"/>
              <a:t>Tuples</a:t>
            </a:r>
            <a:r>
              <a:rPr lang="en-US" dirty="0" smtClean="0"/>
              <a:t>: Finite </a:t>
            </a:r>
            <a:r>
              <a:rPr lang="en-US" dirty="0"/>
              <a:t>sequences </a:t>
            </a:r>
            <a:r>
              <a:rPr lang="en-US" dirty="0" smtClean="0"/>
              <a:t>are </a:t>
            </a:r>
            <a:r>
              <a:rPr lang="en-US" dirty="0"/>
              <a:t>called </a:t>
            </a:r>
            <a:r>
              <a:rPr lang="en-US" b="1" dirty="0"/>
              <a:t>tuples</a:t>
            </a:r>
            <a:r>
              <a:rPr lang="en-US" dirty="0"/>
              <a:t>. </a:t>
            </a:r>
          </a:p>
          <a:p>
            <a:r>
              <a:rPr lang="en-US" dirty="0" smtClean="0"/>
              <a:t>Examples: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(7, 21)             2-tuple or pair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(7, 21, 57)       3-tuple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(7, 21, ..., k )   k-tuple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9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Set Operations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Cartesian Product</a:t>
                </a:r>
                <a:r>
                  <a:rPr lang="en-US" dirty="0" smtClean="0"/>
                  <a:t>: The </a:t>
                </a:r>
                <a:r>
                  <a:rPr lang="en-US" dirty="0"/>
                  <a:t>Cartesian product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of two sets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set of all ordered pairs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.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544512" lvl="1" indent="0">
                  <a:buNone/>
                </a:pPr>
                <a:endParaRPr lang="en-US" sz="2400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44512" lvl="1" indent="0">
                  <a:buNone/>
                </a:pPr>
                <a:endParaRPr lang="en-US" sz="2400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544512" lvl="1" indent="0">
                  <a:buNone/>
                </a:pPr>
                <a:endParaRPr lang="en-US" sz="2400" i="1" dirty="0" smtClean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Example: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3718263" y="2962210"/>
                <a:ext cx="1371600" cy="1371600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i="1" dirty="0">
                  <a:solidFill>
                    <a:srgbClr val="F19D19"/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{1,2,3}</m:t>
                      </m:r>
                    </m:oMath>
                  </m:oMathPara>
                </a14:m>
                <a:endParaRPr lang="en-US" sz="2400" dirty="0">
                  <a:solidFill>
                    <a:srgbClr val="F19D19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263" y="2962210"/>
                <a:ext cx="1371600" cy="13716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694018" y="4687459"/>
                <a:ext cx="1371600" cy="1371600"/>
              </a:xfrm>
              <a:prstGeom prst="ellipse">
                <a:avLst/>
              </a:prstGeom>
              <a:noFill/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018" y="4687459"/>
                <a:ext cx="1371600" cy="13716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54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/>
          <p:cNvSpPr/>
          <p:nvPr/>
        </p:nvSpPr>
        <p:spPr>
          <a:xfrm>
            <a:off x="6012031" y="3002133"/>
            <a:ext cx="2819399" cy="274320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24203" y="3535042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03" y="3535042"/>
                <a:ext cx="838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755" r="-11511" b="-16667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29103" y="3535042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103" y="3535042"/>
                <a:ext cx="83820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5000" r="-12143" b="-16667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24203" y="4152684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03" y="4152684"/>
                <a:ext cx="838200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755" r="-11511" b="-16667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29103" y="4183414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103" y="4183414"/>
                <a:ext cx="838200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5000" r="-12143" b="-16667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24203" y="4770326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203" y="4770326"/>
                <a:ext cx="83820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5755" r="-11511" b="-18182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29103" y="4770326"/>
                <a:ext cx="838200" cy="461665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>
                <a:solidFill>
                  <a:srgbClr val="F9C5D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F19D19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103" y="4770326"/>
                <a:ext cx="838200" cy="461665"/>
              </a:xfrm>
              <a:prstGeom prst="rect">
                <a:avLst/>
              </a:prstGeom>
              <a:blipFill rotWithShape="0">
                <a:blip r:embed="rId10"/>
                <a:stretch>
                  <a:fillRect l="-5000" r="-12143" b="-18182"/>
                </a:stretch>
              </a:blipFill>
              <a:ln>
                <a:solidFill>
                  <a:srgbClr val="F9C5D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57553" y="5780092"/>
                <a:ext cx="19430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553" y="5780092"/>
                <a:ext cx="1943099" cy="5847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3306930" y="1789609"/>
                <a:ext cx="5524499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87312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{(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|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0" y="1789609"/>
                <a:ext cx="5524499" cy="775854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3306931" y="1796536"/>
            <a:ext cx="5524497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be two sets. </a:t>
                </a:r>
                <a:r>
                  <a:rPr lang="en-US" b="1" dirty="0"/>
                  <a:t>Any</a:t>
                </a:r>
                <a:r>
                  <a:rPr lang="en-US" dirty="0"/>
                  <a:t> </a:t>
                </a:r>
                <a:r>
                  <a:rPr lang="en-US" b="1" dirty="0"/>
                  <a:t>subset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their Cartesian product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relation.</a:t>
                </a:r>
              </a:p>
              <a:p>
                <a:r>
                  <a:rPr lang="en-US" dirty="0"/>
                  <a:t>A relation defines the relationship </a:t>
                </a:r>
                <a:r>
                  <a:rPr lang="en-US" dirty="0" smtClean="0"/>
                  <a:t>between values of sets. </a:t>
                </a:r>
                <a:endParaRPr lang="en-US" dirty="0"/>
              </a:p>
              <a:p>
                <a:r>
                  <a:rPr lang="en-US" dirty="0"/>
                  <a:t>It is defined between the x-values and y-values of the ordered pairs. </a:t>
                </a:r>
              </a:p>
              <a:p>
                <a:r>
                  <a:rPr lang="en-US" dirty="0"/>
                  <a:t>The set of all x-values is called </a:t>
                </a:r>
                <a:r>
                  <a:rPr lang="en-US" b="1" dirty="0"/>
                  <a:t>the domain</a:t>
                </a:r>
                <a:r>
                  <a:rPr lang="en-US" dirty="0"/>
                  <a:t>, and the set of all y-values is called </a:t>
                </a:r>
                <a:r>
                  <a:rPr lang="en-US" b="1" dirty="0"/>
                  <a:t>the range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50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 smtClean="0"/>
                  <a:t>Reflexive</a:t>
                </a:r>
                <a:r>
                  <a:rPr lang="en-US" dirty="0" smtClean="0"/>
                  <a:t>: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be a set, and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be a binary relation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. Relation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pt-BR" dirty="0" smtClean="0"/>
                  <a:t> </a:t>
                </a:r>
                <a:r>
                  <a:rPr lang="pt-BR" dirty="0"/>
                  <a:t>is reflexive </a:t>
                </a:r>
                <a:r>
                  <a:rPr lang="pt-BR" dirty="0" smtClean="0"/>
                  <a:t>if,</a:t>
                </a:r>
              </a:p>
              <a:p>
                <a:pPr marL="0" indent="0" algn="ctr">
                  <a:buNone/>
                </a:pPr>
                <a:r>
                  <a:rPr lang="pt-BR" dirty="0" smtClean="0">
                    <a:solidFill>
                      <a:srgbClr val="002060"/>
                    </a:solidFill>
                  </a:rPr>
                  <a:t> </a:t>
                </a:r>
                <a:endParaRPr lang="en-US" dirty="0" smtClean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  <a:blipFill>
                <a:blip r:embed="rId2"/>
                <a:stretch>
                  <a:fillRect l="-716" t="-1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455896" y="2721117"/>
            <a:ext cx="4869139" cy="2194560"/>
            <a:chOff x="323850" y="1387923"/>
            <a:chExt cx="5486401" cy="2832689"/>
          </a:xfrm>
        </p:grpSpPr>
        <p:sp>
          <p:nvSpPr>
            <p:cNvPr id="25" name="Rectangle 24"/>
            <p:cNvSpPr/>
            <p:nvPr/>
          </p:nvSpPr>
          <p:spPr>
            <a:xfrm>
              <a:off x="323851" y="1387923"/>
              <a:ext cx="5486400" cy="5486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indent="-57150"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={1, 2} </m:t>
                      </m:r>
                    </m:oMath>
                  </a14:m>
                  <a:r>
                    <a:rPr lang="en-US" sz="2200" dirty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{(</m:t>
                      </m:r>
                      <m:r>
                        <m:rPr>
                          <m:sty m:val="p"/>
                        </m:rP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| </m:t>
                      </m:r>
                      <m:r>
                        <m:rPr>
                          <m:sty m:val="p"/>
                        </m:rP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200" i="0" dirty="0" err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200" dirty="0">
                      <a:solidFill>
                        <a:srgbClr val="C00000"/>
                      </a:solidFill>
                    </a:rPr>
                    <a:t/>
                  </a:r>
                  <a:br>
                    <a:rPr lang="en-US" sz="2200" dirty="0">
                      <a:solidFill>
                        <a:srgbClr val="C00000"/>
                      </a:solidFill>
                    </a:rPr>
                  </a:br>
                  <a:r>
                    <a:rPr lang="en-US" sz="2200" i="0" dirty="0" smtClean="0">
                      <a:solidFill>
                        <a:srgbClr val="C00000"/>
                      </a:solidFill>
                      <a:latin typeface="+mj-lt"/>
                    </a:rPr>
                    <a:t>so,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2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sz="22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sz="2200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2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0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e>
                          </m:d>
                        </m:e>
                      </m:d>
                    </m:oMath>
                  </a14:m>
                  <a:endParaRPr lang="en-US" sz="2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blipFill>
                  <a:blip r:embed="rId3"/>
                  <a:stretch>
                    <a:fillRect t="-1712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5943600" y="2721117"/>
            <a:ext cx="5709063" cy="2194560"/>
            <a:chOff x="6574970" y="1451423"/>
            <a:chExt cx="5486400" cy="2834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2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1,2,3</m:t>
                          </m:r>
                        </m:e>
                      </m:d>
                      <m:r>
                        <a:rPr lang="en-US" sz="22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a14:m>
                  <a:r>
                    <a:rPr lang="en-US" sz="2200" dirty="0" smtClean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and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2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= {(1,1), (1,2), (2,1), (2,2), (3,</m:t>
                        </m:r>
                        <m:r>
                          <a:rPr lang="en-US" sz="22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20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US" sz="2200" dirty="0">
                    <a:solidFill>
                      <a:srgbClr val="002060"/>
                    </a:solidFill>
                  </a:endParaRPr>
                </a:p>
                <a:p>
                  <a:pPr algn="just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2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blipFill>
                  <a:blip r:embed="rId4"/>
                  <a:stretch>
                    <a:fillRect t="-2055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6574970" y="1451423"/>
              <a:ext cx="5486400" cy="5486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p:cxnSp>
        <p:nvCxnSpPr>
          <p:cNvPr id="32" name="Straight Connector 31"/>
          <p:cNvCxnSpPr/>
          <p:nvPr/>
        </p:nvCxnSpPr>
        <p:spPr>
          <a:xfrm flipV="1">
            <a:off x="2584513" y="3907975"/>
            <a:ext cx="36576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993118" y="3925010"/>
            <a:ext cx="36576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2021" y="4443433"/>
            <a:ext cx="16459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0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defRPr>
            </a:lvl1pPr>
          </a:lstStyle>
          <a:p>
            <a:r>
              <a:rPr lang="en-US" sz="2400" b="1" dirty="0">
                <a:solidFill>
                  <a:srgbClr val="A3115D"/>
                </a:solidFill>
              </a:rPr>
              <a:t>Reflexive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969725" y="4456496"/>
                <a:ext cx="3828012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2000" b="0" i="0" u="none" strike="noStrike" kern="0" cap="none" spc="0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defRPr>
                </a:lvl1pPr>
              </a:lstStyle>
              <a:p>
                <a:pPr marL="0" lvl="2" algn="ctr"/>
                <a:r>
                  <a:rPr lang="en-US" sz="2200" b="1" dirty="0">
                    <a:solidFill>
                      <a:srgbClr val="A3115D"/>
                    </a:solidFill>
                  </a:rPr>
                  <a:t>Not Reflexive since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)∉</m:t>
                    </m:r>
                    <m:r>
                      <a:rPr lang="en-US" sz="2200" b="1" i="1" dirty="0">
                        <a:solidFill>
                          <a:srgbClr val="A3115D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endParaRPr lang="en-US" sz="2200" b="1" dirty="0">
                  <a:solidFill>
                    <a:srgbClr val="A3115D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725" y="4456496"/>
                <a:ext cx="3828012" cy="457200"/>
              </a:xfrm>
              <a:prstGeom prst="rect">
                <a:avLst/>
              </a:prstGeom>
              <a:blipFill>
                <a:blip r:embed="rId5"/>
                <a:stretch>
                  <a:fillRect t="-4000" b="-25333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3306932" y="1502223"/>
                <a:ext cx="4023360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:[(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)→((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932" y="1502223"/>
                <a:ext cx="4023360" cy="775854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3306932" y="1483027"/>
            <a:ext cx="4023360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1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</p:spPr>
            <p:txBody>
              <a:bodyPr>
                <a:normAutofit/>
              </a:bodyPr>
              <a:lstStyle/>
              <a:p>
                <a:pPr marL="400050"/>
                <a:r>
                  <a:rPr lang="en-US" b="1" dirty="0" smtClean="0"/>
                  <a:t>Symmetric</a:t>
                </a:r>
                <a:r>
                  <a:rPr lang="en-US" dirty="0"/>
                  <a:t>: A relation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on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called symmetric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whenever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for some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  <a:blipFill>
                <a:blip r:embed="rId2"/>
                <a:stretch>
                  <a:fillRect t="-1595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97942" y="3590116"/>
            <a:ext cx="5029200" cy="1661364"/>
            <a:chOff x="323850" y="1370566"/>
            <a:chExt cx="5486401" cy="2144451"/>
          </a:xfrm>
        </p:grpSpPr>
        <p:sp>
          <p:nvSpPr>
            <p:cNvPr id="25" name="Rectangle 24"/>
            <p:cNvSpPr/>
            <p:nvPr/>
          </p:nvSpPr>
          <p:spPr>
            <a:xfrm>
              <a:off x="323851" y="1370566"/>
              <a:ext cx="5486400" cy="5486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23850" y="1934613"/>
                  <a:ext cx="5486400" cy="1580404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0" lvl="1" indent="-57150" algn="ctr">
                    <a:spcAft>
                      <a:spcPts val="1200"/>
                    </a:spcAft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={1,2,3} </m:t>
                      </m:r>
                    </m:oMath>
                  </a14:m>
                  <a:r>
                    <a:rPr lang="pt-BR" sz="2000" dirty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>
                      <a:solidFill>
                        <a:srgbClr val="C00000"/>
                      </a:solidFill>
                    </a:rPr>
                    <a:t/>
                  </a:r>
                  <a:br>
                    <a:rPr lang="en-US" sz="2000" dirty="0">
                      <a:solidFill>
                        <a:srgbClr val="C00000"/>
                      </a:solidFill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pt-BR" sz="200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BR" sz="200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={(1,2),(1,3),(2,1),(2,3),(3,1),(3,2)}</m:t>
                        </m:r>
                      </m:oMath>
                    </m:oMathPara>
                  </a14:m>
                  <a:endParaRPr lang="pt-BR" sz="2000" dirty="0">
                    <a:solidFill>
                      <a:srgbClr val="C00000"/>
                    </a:solidFill>
                  </a:endParaRPr>
                </a:p>
                <a:p>
                  <a:pPr indent="-57150" algn="ctr">
                    <a:spcAft>
                      <a:spcPts val="1200"/>
                    </a:spcAft>
                  </a:pPr>
                  <a:endParaRPr lang="en-US" sz="2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0" y="1934613"/>
                  <a:ext cx="5486400" cy="1580404"/>
                </a:xfrm>
                <a:prstGeom prst="rect">
                  <a:avLst/>
                </a:prstGeom>
                <a:blipFill>
                  <a:blip r:embed="rId3"/>
                  <a:stretch>
                    <a:fillRect t="-1980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6130706" y="3581478"/>
            <a:ext cx="5394960" cy="1670002"/>
            <a:chOff x="6574970" y="1451423"/>
            <a:chExt cx="5486400" cy="21570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574970" y="2000064"/>
                  <a:ext cx="5486400" cy="1608445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57150"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 1, 2, 3} </m:t>
                      </m:r>
                    </m:oMath>
                  </a14:m>
                  <a:r>
                    <a:rPr lang="pt-BR" sz="2000" dirty="0">
                      <a:solidFill>
                        <a:srgbClr val="00206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= {(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| 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sz="2000" dirty="0">
                      <a:solidFill>
                        <a:srgbClr val="002060"/>
                      </a:solidFill>
                    </a:rPr>
                    <a:t/>
                  </a:r>
                  <a:br>
                    <a:rPr lang="en-US" sz="2000" dirty="0">
                      <a:solidFill>
                        <a:srgbClr val="002060"/>
                      </a:solidFill>
                    </a:rPr>
                  </a:br>
                  <a:r>
                    <a:rPr lang="pt-BR" sz="2000" dirty="0">
                      <a:solidFill>
                        <a:srgbClr val="002060"/>
                      </a:solidFill>
                    </a:rPr>
                    <a:t>So, </a:t>
                  </a:r>
                  <a14:m>
                    <m:oMath xmlns:m="http://schemas.openxmlformats.org/officeDocument/2006/math">
                      <m:r>
                        <a:rPr lang="en-US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 {(1,1), (1,2), (1,3), (2,2),(2,3),(3,3)}</m:t>
                      </m:r>
                    </m:oMath>
                  </a14:m>
                  <a:endParaRPr lang="pt-BR" sz="2000" dirty="0">
                    <a:solidFill>
                      <a:srgbClr val="002060"/>
                    </a:solidFill>
                  </a:endParaRPr>
                </a:p>
                <a:p>
                  <a:pPr algn="ctr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2000064"/>
                  <a:ext cx="5486400" cy="1608445"/>
                </a:xfrm>
                <a:prstGeom prst="rect">
                  <a:avLst/>
                </a:prstGeom>
                <a:blipFill>
                  <a:blip r:embed="rId4"/>
                  <a:stretch>
                    <a:fillRect t="-1456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6574970" y="1451423"/>
              <a:ext cx="5486400" cy="5486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697942" y="3132916"/>
            <a:ext cx="164592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A3115D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Symmetric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30706" y="3106022"/>
            <a:ext cx="1828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A3115D"/>
                </a:solidFill>
                <a:effectLst/>
                <a:uLnTx/>
                <a:uFillTx/>
              </a:defRPr>
            </a:lvl1pPr>
          </a:lstStyle>
          <a:p>
            <a:r>
              <a:rPr lang="en-US" dirty="0"/>
              <a:t>Asymmetric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3621333" y="1735506"/>
                <a:ext cx="5213386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:[((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)→((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pt-BR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333" y="1735506"/>
                <a:ext cx="5213386" cy="77585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21332" y="1737154"/>
            <a:ext cx="5213387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0" grpId="0" animBg="1"/>
      <p:bldP spid="31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the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Transitive</a:t>
                </a:r>
                <a:r>
                  <a:rPr lang="en-US" dirty="0"/>
                  <a:t>: A relation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on a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is called transitive if whenever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,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</a:t>
                </a:r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4972579"/>
              </a:xfrm>
              <a:blipFill>
                <a:blip r:embed="rId2"/>
                <a:stretch>
                  <a:fillRect l="-716" t="-1595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444766" y="3274820"/>
            <a:ext cx="5185249" cy="2194560"/>
            <a:chOff x="323850" y="1387923"/>
            <a:chExt cx="5486401" cy="2832689"/>
          </a:xfrm>
        </p:grpSpPr>
        <p:sp>
          <p:nvSpPr>
            <p:cNvPr id="25" name="Rectangle 24"/>
            <p:cNvSpPr/>
            <p:nvPr/>
          </p:nvSpPr>
          <p:spPr>
            <a:xfrm>
              <a:off x="323851" y="1387923"/>
              <a:ext cx="5486400" cy="54864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1</a:t>
              </a: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/>
                <p:cNvSpPr/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marL="857250" lvl="1" indent="-342900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 1, 2, 3} </m:t>
                      </m:r>
                    </m:oMath>
                  </a14:m>
                  <a:r>
                    <a:rPr lang="pt-BR" sz="2000" dirty="0">
                      <a:solidFill>
                        <a:srgbClr val="C00000"/>
                      </a:solidFill>
                    </a:rPr>
                    <a:t>and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| </m:t>
                      </m:r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en-US" sz="2000" dirty="0" smtClean="0">
                    <a:solidFill>
                      <a:srgbClr val="C00000"/>
                    </a:solidFill>
                  </a:endParaRPr>
                </a:p>
                <a:p>
                  <a:pPr marL="400050" indent="-342900"/>
                  <a:r>
                    <a:rPr lang="pt-BR" sz="2000" dirty="0" smtClean="0">
                      <a:solidFill>
                        <a:srgbClr val="C00000"/>
                      </a:solidFill>
                    </a:rPr>
                    <a:t>So,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b="0" i="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0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={(1,1), (1,2), (1,3), (2,2),(2,3),(3,3)}</m:t>
                      </m:r>
                    </m:oMath>
                  </a14:m>
                  <a:endParaRPr lang="pt-BR" sz="2000" dirty="0">
                    <a:solidFill>
                      <a:srgbClr val="C00000"/>
                    </a:solidFill>
                  </a:endParaRPr>
                </a:p>
                <a:p>
                  <a:pPr marL="857250" lvl="1" indent="-342900"/>
                  <a:endParaRPr lang="pt-BR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0" y="1934612"/>
                  <a:ext cx="5486400" cy="2286000"/>
                </a:xfrm>
                <a:prstGeom prst="rect">
                  <a:avLst/>
                </a:prstGeom>
                <a:blipFill>
                  <a:blip r:embed="rId3"/>
                  <a:stretch>
                    <a:fillRect l="-117" t="-1370" r="-117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5990885" y="3239859"/>
            <a:ext cx="5709063" cy="2194560"/>
            <a:chOff x="6574970" y="1451423"/>
            <a:chExt cx="5486400" cy="28346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>
                    <a:buClr>
                      <a:srgbClr val="B53F23"/>
                    </a:buClr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pt-BR" sz="2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00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1, 2, 3</m:t>
                          </m:r>
                          <m:r>
                            <a:rPr lang="en-US" sz="2000" b="0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</m:e>
                      </m:d>
                      <m:r>
                        <a:rPr lang="en-US" sz="2000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a14:m>
                  <a:r>
                    <a:rPr lang="en-US" sz="2000" b="0" i="0" dirty="0" smtClean="0">
                      <a:solidFill>
                        <a:srgbClr val="002060"/>
                      </a:solidFill>
                      <a:latin typeface="+mj-lt"/>
                    </a:rPr>
                    <a:t>and</a:t>
                  </a:r>
                  <a14:m>
                    <m:oMath xmlns:m="http://schemas.openxmlformats.org/officeDocument/2006/math"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sz="2000" b="0" i="0" dirty="0" smtClean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buClr>
                      <a:srgbClr val="B53F23"/>
                    </a:buClr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a:rPr lang="en-US" sz="2000" b="0" i="0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 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BR" sz="200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000" i="1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sz="20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dirty="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|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𝑠𝑢𝑐𝑐𝑒𝑠𝑠𝑜𝑟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en-US" sz="2000" dirty="0" smtClean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>
                    <a:buClr>
                      <a:srgbClr val="B53F23"/>
                    </a:buClr>
                  </a:pPr>
                  <a:r>
                    <a:rPr lang="en-US" sz="2000" dirty="0" smtClean="0">
                      <a:solidFill>
                        <a:srgbClr val="002060"/>
                      </a:solidFill>
                      <a:latin typeface="Cambria Math" panose="02040503050406030204" pitchFamily="18" charset="0"/>
                    </a:rPr>
                    <a:t>So,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00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pt-BR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pt-BR" sz="2000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000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0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000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,(3,4)</m:t>
                      </m:r>
                      <m:r>
                        <a:rPr lang="pt-BR" sz="2000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pt-BR" sz="2000" dirty="0">
                    <a:solidFill>
                      <a:srgbClr val="002060"/>
                    </a:solidFill>
                  </a:endParaRPr>
                </a:p>
                <a:p>
                  <a:pPr algn="ctr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000" dirty="0">
                    <a:solidFill>
                      <a:srgbClr val="002060"/>
                    </a:solidFill>
                    <a:latin typeface="Cambria Math" panose="02040503050406030204" pitchFamily="18" charset="0"/>
                  </a:endParaRPr>
                </a:p>
                <a:p>
                  <a:pPr algn="ctr">
                    <a:spcAft>
                      <a:spcPts val="1200"/>
                    </a:spcAft>
                    <a:buClr>
                      <a:srgbClr val="B53F23"/>
                    </a:buClr>
                  </a:pPr>
                  <a:endParaRPr lang="en-US" sz="20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4970" y="2000063"/>
                  <a:ext cx="5486400" cy="2286000"/>
                </a:xfrm>
                <a:prstGeom prst="rect">
                  <a:avLst/>
                </a:prstGeom>
                <a:blipFill>
                  <a:blip r:embed="rId4"/>
                  <a:stretch>
                    <a:fillRect l="-1066" t="-1027"/>
                  </a:stretch>
                </a:blip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6574970" y="1451423"/>
              <a:ext cx="5486400" cy="5486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Example 2</a:t>
              </a:r>
              <a:endParaRPr lang="en-US" sz="2400" b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3801212" y="2813797"/>
            <a:ext cx="1828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A3115D"/>
                </a:solidFill>
                <a:effectLst/>
                <a:uLnTx/>
                <a:uFillTx/>
              </a:defRPr>
            </a:lvl1pPr>
          </a:lstStyle>
          <a:p>
            <a:r>
              <a:rPr lang="en-US" dirty="0" smtClean="0"/>
              <a:t>Transitive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2785077" y="1772220"/>
                <a:ext cx="7550332" cy="775854"/>
              </a:xfrm>
              <a:prstGeom prst="roundRect">
                <a:avLst/>
              </a:prstGeom>
              <a:solidFill>
                <a:srgbClr val="F6E7E6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:∀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[([(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]∧[(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])→((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 ∈ 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sz="2400" b="1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pt-BR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077" y="1772220"/>
                <a:ext cx="7550332" cy="775854"/>
              </a:xfrm>
              <a:prstGeom prst="roundRect">
                <a:avLst/>
              </a:prstGeom>
              <a:blipFill rotWithShape="0">
                <a:blip r:embed="rId5"/>
                <a:stretch>
                  <a:fillRect r="-16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/>
          <p:cNvSpPr/>
          <p:nvPr/>
        </p:nvSpPr>
        <p:spPr>
          <a:xfrm>
            <a:off x="2785078" y="1776043"/>
            <a:ext cx="7550332" cy="775854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400" dirty="0">
              <a:solidFill>
                <a:srgbClr val="424242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74479" y="4052721"/>
            <a:ext cx="548640" cy="32004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19317" y="4372761"/>
            <a:ext cx="36576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51964" y="4372761"/>
            <a:ext cx="365760" cy="0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661374" y="2766436"/>
            <a:ext cx="201168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kern="0" cap="none" spc="0" normalizeH="0" baseline="0">
                <a:ln>
                  <a:noFill/>
                </a:ln>
                <a:solidFill>
                  <a:srgbClr val="A3115D"/>
                </a:solidFill>
                <a:effectLst/>
                <a:uLnTx/>
                <a:uFillTx/>
              </a:defRPr>
            </a:lvl1pPr>
          </a:lstStyle>
          <a:p>
            <a:r>
              <a:rPr lang="en-US" dirty="0" smtClean="0"/>
              <a:t>Not Transitive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2" grpId="0" animBg="1"/>
      <p:bldP spid="13" grpId="0" animBg="1"/>
      <p:bldP spid="14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Equivalence 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Equivalence Relation </a:t>
                </a:r>
                <a:r>
                  <a:rPr lang="en-US" dirty="0" smtClean="0"/>
                  <a:t>declares or shows some kind of equality or equivalence.</a:t>
                </a:r>
              </a:p>
              <a:p>
                <a:r>
                  <a:rPr lang="en-US" dirty="0" smtClean="0"/>
                  <a:t>If the relation satisfies all three properties </a:t>
                </a:r>
                <a:r>
                  <a:rPr lang="en-US" b="1" dirty="0" smtClean="0"/>
                  <a:t>reflexive</a:t>
                </a:r>
                <a:r>
                  <a:rPr lang="en-US" b="1" dirty="0"/>
                  <a:t>, symmetric and transitive </a:t>
                </a:r>
                <a:r>
                  <a:rPr lang="en-US" dirty="0"/>
                  <a:t>then it is called </a:t>
                </a:r>
                <a:r>
                  <a:rPr lang="en-US" dirty="0" smtClean="0"/>
                  <a:t>an Equivalence </a:t>
                </a:r>
                <a:r>
                  <a:rPr lang="en-US" dirty="0"/>
                  <a:t>Relation.</a:t>
                </a:r>
              </a:p>
              <a:p>
                <a:r>
                  <a:rPr lang="en-US" dirty="0" smtClean="0"/>
                  <a:t>Equality </a:t>
                </a:r>
                <a:r>
                  <a:rPr lang="en-US" dirty="0"/>
                  <a:t>‘=’ relation is </a:t>
                </a:r>
                <a:r>
                  <a:rPr lang="en-US" dirty="0" smtClean="0"/>
                  <a:t>the equivalence </a:t>
                </a:r>
                <a:r>
                  <a:rPr lang="en-US" dirty="0"/>
                  <a:t>relation because equality proves </a:t>
                </a:r>
                <a:r>
                  <a:rPr lang="en-US" dirty="0" smtClean="0"/>
                  <a:t>the required conditions.</a:t>
                </a:r>
                <a:endParaRPr lang="en-US" dirty="0"/>
              </a:p>
              <a:p>
                <a:pPr marL="857250" lvl="1" indent="-342900">
                  <a:buFont typeface="+mj-lt"/>
                  <a:buAutoNum type="arabicPeriod"/>
                </a:pPr>
                <a:r>
                  <a:rPr lang="en-US" sz="2400" b="1" dirty="0"/>
                  <a:t>Reflexive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true for all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</a:t>
                </a:r>
              </a:p>
              <a:p>
                <a:pPr marL="857250" lvl="1" indent="-342900">
                  <a:buFont typeface="+mj-lt"/>
                  <a:buAutoNum type="arabicPeriod"/>
                </a:pPr>
                <a:r>
                  <a:rPr lang="en-US" sz="2400" b="1" dirty="0"/>
                  <a:t>Symmetric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true for all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  <a:p>
                <a:pPr marL="857250" lvl="1" indent="-342900">
                  <a:buFont typeface="+mj-lt"/>
                  <a:buAutoNum type="arabicPeriod"/>
                </a:pPr>
                <a:r>
                  <a:rPr lang="en-US" sz="2400" b="1" dirty="0"/>
                  <a:t>Transitive</a:t>
                </a:r>
                <a:r>
                  <a:rPr lang="en-US" sz="2400" dirty="0"/>
                  <a:t>: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is true for all values then we can say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 smtClean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3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Relationship between </a:t>
                </a:r>
                <a:r>
                  <a:rPr lang="en-US" b="1" dirty="0"/>
                  <a:t>two sets of numbers </a:t>
                </a:r>
                <a:r>
                  <a:rPr lang="en-US" dirty="0"/>
                  <a:t>is known as a function.</a:t>
                </a:r>
              </a:p>
              <a:p>
                <a:r>
                  <a:rPr lang="en-US" dirty="0"/>
                  <a:t>Function is the </a:t>
                </a:r>
                <a:r>
                  <a:rPr lang="en-US" b="1" dirty="0"/>
                  <a:t>special kind of </a:t>
                </a:r>
                <a:r>
                  <a:rPr lang="en-US" b="1" dirty="0" smtClean="0"/>
                  <a:t>relation </a:t>
                </a:r>
                <a:r>
                  <a:rPr lang="en-US" dirty="0" smtClean="0"/>
                  <a:t>in </a:t>
                </a:r>
                <a:r>
                  <a:rPr lang="en-US" dirty="0"/>
                  <a:t>which there is only one output for each input</a:t>
                </a:r>
                <a:r>
                  <a:rPr lang="en-US"/>
                  <a:t>. </a:t>
                </a:r>
                <a:endParaRPr lang="en-US" dirty="0"/>
              </a:p>
              <a:p>
                <a:r>
                  <a:rPr lang="en-US" dirty="0"/>
                  <a:t>A number in one set is </a:t>
                </a:r>
                <a:r>
                  <a:rPr lang="en-US" b="1" dirty="0"/>
                  <a:t>mapped to </a:t>
                </a:r>
                <a:r>
                  <a:rPr lang="en-US" dirty="0"/>
                  <a:t>number in another set by the function. </a:t>
                </a:r>
              </a:p>
              <a:p>
                <a:r>
                  <a:rPr lang="en-US" dirty="0"/>
                  <a:t>Example: this tree </a:t>
                </a:r>
                <a:r>
                  <a:rPr lang="en-US" b="1" dirty="0"/>
                  <a:t>grows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cm </a:t>
                </a:r>
                <a:r>
                  <a:rPr lang="en-US" dirty="0"/>
                  <a:t>every year, so the height of the tree is related to its age using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 smtClean="0"/>
                  <a:t>:</a:t>
                </a:r>
              </a:p>
              <a:p>
                <a:pPr marL="1770063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𝒂𝒈𝒆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𝒂𝒈𝒆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l">
                  <a:buNone/>
                </a:pPr>
                <a:r>
                  <a:rPr lang="en-US" dirty="0" smtClean="0"/>
                  <a:t>		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So</a:t>
                </a:r>
                <a:r>
                  <a:rPr lang="en-US" dirty="0">
                    <a:solidFill>
                      <a:srgbClr val="C00000"/>
                    </a:solidFill>
                  </a:rPr>
                  <a:t>, if the </a:t>
                </a:r>
                <a:r>
                  <a:rPr lang="en-US" b="1" dirty="0">
                    <a:solidFill>
                      <a:srgbClr val="C00000"/>
                    </a:solidFill>
                  </a:rPr>
                  <a:t>age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years</a:t>
                </a:r>
                <a:r>
                  <a:rPr lang="en-US" dirty="0">
                    <a:solidFill>
                      <a:srgbClr val="C00000"/>
                    </a:solidFill>
                  </a:rPr>
                  <a:t>, </a:t>
                </a:r>
                <a:endParaRPr lang="en-US" dirty="0" smtClean="0">
                  <a:solidFill>
                    <a:srgbClr val="C00000"/>
                  </a:solidFill>
                </a:endParaRPr>
              </a:p>
              <a:p>
                <a:pPr marL="0" indent="0" algn="l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			then </a:t>
                </a:r>
                <a:r>
                  <a:rPr lang="en-US" dirty="0">
                    <a:solidFill>
                      <a:srgbClr val="C00000"/>
                    </a:solidFill>
                  </a:rPr>
                  <a:t>height is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𝒉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</m:d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×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𝟐𝟎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C00000"/>
                    </a:solidFill>
                  </a:rPr>
                  <a:t>cm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like saying </a:t>
                </a:r>
                <a:r>
                  <a:rPr lang="en-US" b="1" dirty="0"/>
                  <a:t>10 is related to 200</a:t>
                </a:r>
                <a:r>
                  <a:rPr lang="en-US" dirty="0"/>
                  <a:t>. </a:t>
                </a:r>
                <a:endParaRPr lang="en-US" dirty="0" smtClean="0"/>
              </a:p>
              <a:p>
                <a:r>
                  <a:rPr lang="en-US" b="1" dirty="0" smtClean="0">
                    <a:solidFill>
                      <a:srgbClr val="002060"/>
                    </a:solidFill>
                  </a:rPr>
                  <a:t>Here, age is called Domain and height is called Codomain.</a:t>
                </a:r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94" y="3070094"/>
            <a:ext cx="1333500" cy="114743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12344" y="4677262"/>
            <a:ext cx="7132320" cy="457200"/>
          </a:xfrm>
          <a:prstGeom prst="roundRect">
            <a:avLst/>
          </a:prstGeom>
          <a:solidFill>
            <a:srgbClr val="F9C5D7">
              <a:alpha val="30000"/>
            </a:srgbClr>
          </a:solidFill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427685" y="3760324"/>
            <a:ext cx="1066800" cy="45720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63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Domain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Values given as </a:t>
                </a:r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input to the function 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is called the domain of the function.</a:t>
                </a:r>
              </a:p>
              <a:p>
                <a:pPr algn="just"/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Codomain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Values that </a:t>
                </a:r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may possibly 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come out of a function is the codomain.</a:t>
                </a:r>
              </a:p>
              <a:p>
                <a:pPr algn="just"/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Range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: </a:t>
                </a:r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Actual values 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that come out of a function is a range.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 algn="just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Example: </a:t>
                </a:r>
              </a:p>
              <a:p>
                <a:pPr marL="1481138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𝐵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𝑓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(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)=2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𝑥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Wingdings" panose="05000000000000000000" pitchFamily="2" charset="2"/>
                        </a:rPr>
                        <m:t>+1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pPr marL="2519363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(1)=2(1)+1=3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pPr marL="2519363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(2)=2(2)+1=5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pPr marL="2519363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+1=7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pPr marL="2519363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(4)=2(4)+1=9</m:t>
                      </m:r>
                    </m:oMath>
                  </m:oMathPara>
                </a14:m>
                <a:endParaRPr lang="en-US" sz="2400" i="1" dirty="0">
                  <a:ea typeface="Cambria Math" panose="02040503050406030204" pitchFamily="18" charset="0"/>
                </a:endParaRPr>
              </a:p>
              <a:p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</a:t>
                </a:r>
                <a:r>
                  <a:rPr lang="en-US" b="1" dirty="0">
                    <a:ea typeface="Cambria Math" panose="02040503050406030204" pitchFamily="18" charset="0"/>
                  </a:rPr>
                  <a:t>R</a:t>
                </a:r>
                <a:r>
                  <a:rPr lang="en-US" b="1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ange </a:t>
                </a:r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of </a:t>
                </a:r>
                <a:r>
                  <a:rPr lang="en-US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3, 5, 7, 9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 rotWithShape="0"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843768" y="5840603"/>
            <a:ext cx="1071632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Domain </a:t>
            </a:r>
          </a:p>
        </p:txBody>
      </p:sp>
      <p:sp>
        <p:nvSpPr>
          <p:cNvPr id="7" name="Rectangle 6"/>
          <p:cNvSpPr/>
          <p:nvPr/>
        </p:nvSpPr>
        <p:spPr>
          <a:xfrm>
            <a:off x="9296400" y="5873983"/>
            <a:ext cx="11811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Codomain </a:t>
            </a:r>
          </a:p>
        </p:txBody>
      </p:sp>
      <p:sp>
        <p:nvSpPr>
          <p:cNvPr id="8" name="Rectangle 7"/>
          <p:cNvSpPr/>
          <p:nvPr/>
        </p:nvSpPr>
        <p:spPr>
          <a:xfrm>
            <a:off x="5157649" y="3451266"/>
            <a:ext cx="396618" cy="155448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877036" y="3429000"/>
            <a:ext cx="809764" cy="19755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48800" y="2819401"/>
            <a:ext cx="914400" cy="30616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116437" y="3530224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437" y="3530224"/>
                <a:ext cx="381000" cy="3810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24209" y="3979083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209" y="3979083"/>
                <a:ext cx="381000" cy="3810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31981" y="4427942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981" y="4427942"/>
                <a:ext cx="381000" cy="3810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8139752" y="4876800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9752" y="4876800"/>
                <a:ext cx="381000" cy="3810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677400" y="3048000"/>
                <a:ext cx="495300" cy="28330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2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3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4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5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6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7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8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9</a:t>
                </a:r>
              </a:p>
              <a:p>
                <a:pPr algn="ctr"/>
                <a:r>
                  <a:rPr lang="en-US" dirty="0">
                    <a:solidFill>
                      <a:srgbClr val="002060"/>
                    </a:solidFill>
                  </a:rPr>
                  <a:t>10</a:t>
                </a:r>
              </a:p>
              <a:p>
                <a:pPr algn="ctr"/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400" y="3048000"/>
                <a:ext cx="495300" cy="2833045"/>
              </a:xfrm>
              <a:prstGeom prst="rect">
                <a:avLst/>
              </a:prstGeom>
              <a:blipFill>
                <a:blip r:embed="rId7"/>
                <a:stretch>
                  <a:fillRect l="-3704" t="-2581" r="-1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8382001" y="3643745"/>
            <a:ext cx="1400175" cy="96642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382001" y="4180014"/>
            <a:ext cx="1400175" cy="0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382001" y="4611283"/>
            <a:ext cx="1400175" cy="85824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382001" y="5056870"/>
            <a:ext cx="1400175" cy="200931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ular Callout 19"/>
          <p:cNvSpPr/>
          <p:nvPr/>
        </p:nvSpPr>
        <p:spPr>
          <a:xfrm>
            <a:off x="2474547" y="2532637"/>
            <a:ext cx="1295400" cy="318656"/>
          </a:xfrm>
          <a:prstGeom prst="wedgeRoundRectCallout">
            <a:avLst>
              <a:gd name="adj1" fmla="val -37681"/>
              <a:gd name="adj2" fmla="val 110501"/>
              <a:gd name="adj3" fmla="val 16667"/>
            </a:avLst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19D19"/>
                </a:solidFill>
              </a:rPr>
              <a:t>Codomain</a:t>
            </a:r>
          </a:p>
        </p:txBody>
      </p:sp>
      <p:sp>
        <p:nvSpPr>
          <p:cNvPr id="21" name="Rounded Rectangular Callout 20"/>
          <p:cNvSpPr/>
          <p:nvPr/>
        </p:nvSpPr>
        <p:spPr>
          <a:xfrm>
            <a:off x="857267" y="3546266"/>
            <a:ext cx="1047412" cy="352762"/>
          </a:xfrm>
          <a:prstGeom prst="wedgeRoundRectCallout">
            <a:avLst>
              <a:gd name="adj1" fmla="val 62279"/>
              <a:gd name="adj2" fmla="val -105954"/>
              <a:gd name="adj3" fmla="val 16667"/>
            </a:avLst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19D19"/>
                </a:solidFill>
              </a:rPr>
              <a:t>Domain</a:t>
            </a:r>
          </a:p>
        </p:txBody>
      </p:sp>
    </p:spTree>
    <p:extLst>
      <p:ext uri="{BB962C8B-B14F-4D97-AF65-F5344CB8AC3E}">
        <p14:creationId xmlns:p14="http://schemas.microsoft.com/office/powerpoint/2010/main" val="41669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20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&amp; Function</a:t>
            </a:r>
          </a:p>
        </p:txBody>
      </p:sp>
      <p:sp>
        <p:nvSpPr>
          <p:cNvPr id="4" name="Oval 3"/>
          <p:cNvSpPr/>
          <p:nvPr/>
        </p:nvSpPr>
        <p:spPr>
          <a:xfrm>
            <a:off x="1869887" y="2923280"/>
            <a:ext cx="809764" cy="239137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41651" y="2085030"/>
            <a:ext cx="914400" cy="370617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53830" y="3018822"/>
            <a:ext cx="809764" cy="2391379"/>
          </a:xfrm>
          <a:prstGeom prst="ellipse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225595" y="3016914"/>
            <a:ext cx="787841" cy="2393286"/>
          </a:xfrm>
          <a:prstGeom prst="ellipse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91394" y="5727986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AD1457"/>
                </a:solidFill>
              </a:rPr>
              <a:t>Division </a:t>
            </a:r>
            <a:r>
              <a:rPr lang="en-US" sz="2000" b="1" dirty="0">
                <a:solidFill>
                  <a:srgbClr val="424242"/>
                </a:solidFill>
              </a:rPr>
              <a:t>(Domain)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84451" y="5727986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9D19"/>
                </a:solidFill>
              </a:rPr>
              <a:t>Students  </a:t>
            </a:r>
            <a:r>
              <a:rPr lang="en-US" sz="2000" b="1" dirty="0">
                <a:solidFill>
                  <a:srgbClr val="424242"/>
                </a:solidFill>
              </a:rPr>
              <a:t>(Codomain)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6087" y="3432738"/>
            <a:ext cx="6573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400" b="1" dirty="0"/>
              <a:t>CX</a:t>
            </a:r>
          </a:p>
          <a:p>
            <a:pPr algn="ctr">
              <a:spcBef>
                <a:spcPts val="600"/>
              </a:spcBef>
            </a:pPr>
            <a:r>
              <a:rPr lang="en-US" sz="2400" b="1" dirty="0"/>
              <a:t>CY</a:t>
            </a:r>
          </a:p>
          <a:p>
            <a:pPr algn="ctr">
              <a:spcBef>
                <a:spcPts val="600"/>
              </a:spcBef>
            </a:pPr>
            <a:r>
              <a:rPr lang="en-US" sz="2400" b="1" dirty="0"/>
              <a:t>CZ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46287" y="2348554"/>
            <a:ext cx="68580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2000" b="1" dirty="0"/>
              <a:t>Ana</a:t>
            </a:r>
          </a:p>
          <a:p>
            <a:pPr algn="r">
              <a:spcBef>
                <a:spcPts val="600"/>
              </a:spcBef>
            </a:pPr>
            <a:r>
              <a:rPr lang="en-US" sz="2000" b="1" dirty="0" err="1"/>
              <a:t>Mit</a:t>
            </a:r>
            <a:endParaRPr lang="en-US" sz="2000" b="1" dirty="0"/>
          </a:p>
          <a:p>
            <a:pPr algn="r">
              <a:spcBef>
                <a:spcPts val="600"/>
              </a:spcBef>
            </a:pPr>
            <a:r>
              <a:rPr lang="en-US" sz="2000" b="1" dirty="0"/>
              <a:t>Sam</a:t>
            </a:r>
          </a:p>
          <a:p>
            <a:pPr algn="r">
              <a:spcBef>
                <a:spcPts val="600"/>
              </a:spcBef>
            </a:pPr>
            <a:r>
              <a:rPr lang="en-US" sz="2000" b="1" dirty="0" err="1"/>
              <a:t>Yug</a:t>
            </a:r>
            <a:endParaRPr lang="en-US" sz="2000" b="1" dirty="0"/>
          </a:p>
          <a:p>
            <a:pPr algn="r">
              <a:spcBef>
                <a:spcPts val="600"/>
              </a:spcBef>
            </a:pPr>
            <a:r>
              <a:rPr lang="en-US" sz="2000" b="1" dirty="0"/>
              <a:t>Jen</a:t>
            </a:r>
          </a:p>
          <a:p>
            <a:pPr algn="r">
              <a:spcBef>
                <a:spcPts val="600"/>
              </a:spcBef>
            </a:pPr>
            <a:r>
              <a:rPr lang="en-US" sz="2000" b="1" dirty="0"/>
              <a:t>Tom</a:t>
            </a:r>
          </a:p>
          <a:p>
            <a:pPr algn="r">
              <a:spcBef>
                <a:spcPts val="600"/>
              </a:spcBef>
            </a:pPr>
            <a:r>
              <a:rPr lang="en-US" sz="2000" b="1" dirty="0"/>
              <a:t>Ram</a:t>
            </a:r>
          </a:p>
          <a:p>
            <a:pPr algn="r">
              <a:spcBef>
                <a:spcPts val="600"/>
              </a:spcBef>
            </a:pPr>
            <a:r>
              <a:rPr lang="en-US" sz="2000" b="1" dirty="0"/>
              <a:t>Neel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425791" y="2553814"/>
            <a:ext cx="1253569" cy="109014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424203" y="3294591"/>
            <a:ext cx="1226720" cy="36063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25790" y="3643954"/>
            <a:ext cx="1193522" cy="838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58162" y="2923281"/>
            <a:ext cx="1237351" cy="122589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458161" y="3747242"/>
            <a:ext cx="1364490" cy="401937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452053" y="4149178"/>
            <a:ext cx="1189161" cy="114723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95800" y="4053329"/>
            <a:ext cx="1299713" cy="523528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81934" y="4576858"/>
            <a:ext cx="1237379" cy="286347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2154" y="1332314"/>
            <a:ext cx="411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C00000"/>
                </a:solidFill>
              </a:rPr>
              <a:t>Is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not a function </a:t>
            </a:r>
            <a:r>
              <a:rPr lang="en-US" sz="2000" dirty="0">
                <a:solidFill>
                  <a:srgbClr val="C00000"/>
                </a:solidFill>
              </a:rPr>
              <a:t>since elements of domain point to multiple elements of codomain.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2154" y="887159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Relation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95241" y="1332313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002060"/>
                </a:solidFill>
              </a:rPr>
              <a:t>Is a function </a:t>
            </a:r>
            <a:r>
              <a:rPr lang="en-US" sz="2000" dirty="0">
                <a:solidFill>
                  <a:srgbClr val="002060"/>
                </a:solidFill>
              </a:rPr>
              <a:t>since elements of domain point to only one element of codomain.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5241" y="887159"/>
            <a:ext cx="1638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Relation 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03532" y="3355313"/>
            <a:ext cx="76006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/>
              <a:t>Ana </a:t>
            </a:r>
          </a:p>
          <a:p>
            <a:pPr>
              <a:spcBef>
                <a:spcPts val="600"/>
              </a:spcBef>
            </a:pPr>
            <a:r>
              <a:rPr lang="en-US" sz="2400" b="1" dirty="0" err="1"/>
              <a:t>Yug</a:t>
            </a:r>
            <a:endParaRPr lang="en-US" sz="2400" b="1" dirty="0"/>
          </a:p>
          <a:p>
            <a:pPr>
              <a:spcBef>
                <a:spcPts val="600"/>
              </a:spcBef>
            </a:pPr>
            <a:r>
              <a:rPr lang="en-US" sz="2400" b="1" dirty="0"/>
              <a:t>Ram</a:t>
            </a:r>
          </a:p>
          <a:p>
            <a:pPr>
              <a:spcBef>
                <a:spcPts val="600"/>
              </a:spcBef>
            </a:pPr>
            <a:r>
              <a:rPr lang="en-US" sz="2400" b="1" dirty="0" err="1"/>
              <a:t>Mit</a:t>
            </a:r>
            <a:endParaRPr lang="en-US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433552" y="3444912"/>
            <a:ext cx="685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CX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CY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CZ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283416" y="3632186"/>
            <a:ext cx="1150137" cy="10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5" idx="1"/>
          </p:cNvCxnSpPr>
          <p:nvPr/>
        </p:nvCxnSpPr>
        <p:spPr>
          <a:xfrm>
            <a:off x="7259846" y="4029687"/>
            <a:ext cx="1173707" cy="76945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19724" y="4506456"/>
            <a:ext cx="1210671" cy="28172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259846" y="4612278"/>
            <a:ext cx="1270549" cy="279058"/>
          </a:xfrm>
          <a:prstGeom prst="straightConnector1">
            <a:avLst/>
          </a:prstGeom>
          <a:ln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46698" y="5727986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19D19"/>
                </a:solidFill>
              </a:rPr>
              <a:t>Division </a:t>
            </a:r>
            <a:r>
              <a:rPr lang="en-US" sz="2000" b="1" dirty="0">
                <a:solidFill>
                  <a:srgbClr val="424242"/>
                </a:solidFill>
              </a:rPr>
              <a:t>(Codomain)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84598" y="5727986"/>
            <a:ext cx="1645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AD1457"/>
                </a:solidFill>
              </a:rPr>
              <a:t>Students  </a:t>
            </a:r>
            <a:r>
              <a:rPr lang="en-US" sz="2000" b="1" dirty="0">
                <a:solidFill>
                  <a:srgbClr val="424242"/>
                </a:solidFill>
              </a:rPr>
              <a:t>(Domain)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217809" y="1302314"/>
            <a:ext cx="100584" cy="4816499"/>
            <a:chOff x="5217809" y="1223936"/>
            <a:chExt cx="100584" cy="4816499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5268101" y="1268936"/>
              <a:ext cx="0" cy="4771499"/>
            </a:xfrm>
            <a:prstGeom prst="line">
              <a:avLst/>
            </a:prstGeom>
            <a:solidFill>
              <a:srgbClr val="424242"/>
            </a:solidFill>
            <a:ln w="3810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5217809" y="1223936"/>
              <a:ext cx="100584" cy="91440"/>
            </a:xfrm>
            <a:prstGeom prst="ellipse">
              <a:avLst/>
            </a:prstGeom>
            <a:solidFill>
              <a:srgbClr val="424242"/>
            </a:solidFill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953589" y="887159"/>
            <a:ext cx="2109240" cy="771824"/>
          </a:xfrm>
          <a:prstGeom prst="round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438437" y="894785"/>
            <a:ext cx="1463040" cy="771824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4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1" grpId="0"/>
      <p:bldP spid="3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Types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If the </a:t>
                </a:r>
                <a:r>
                  <a:rPr lang="en-US" b="1" dirty="0" smtClean="0"/>
                  <a:t>range of function </a:t>
                </a:r>
                <a:r>
                  <a:rPr lang="en-US" dirty="0" smtClean="0"/>
                  <a:t>and </a:t>
                </a:r>
                <a:r>
                  <a:rPr lang="en-US" b="1" dirty="0" smtClean="0"/>
                  <a:t>codomain of function </a:t>
                </a:r>
                <a:r>
                  <a:rPr lang="en-US" dirty="0" smtClean="0"/>
                  <a:t>are equal then the function </a:t>
                </a:r>
                <a:r>
                  <a:rPr lang="en-US" dirty="0"/>
                  <a:t>is said to be </a:t>
                </a:r>
                <a:r>
                  <a:rPr lang="en-US" dirty="0">
                    <a:solidFill>
                      <a:srgbClr val="0066FF"/>
                    </a:solidFill>
                  </a:rPr>
                  <a:t>onto or surjective or surjection.</a:t>
                </a:r>
              </a:p>
              <a:p>
                <a:r>
                  <a:rPr lang="en-US" dirty="0" smtClean="0"/>
                  <a:t>Example: </a:t>
                </a:r>
              </a:p>
              <a:p>
                <a:pPr marL="914400" lvl="1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i="1" dirty="0"/>
                  <a:t>,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baseline="3000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200" i="1" dirty="0" smtClean="0"/>
              </a:p>
              <a:p>
                <a:pPr marL="914400" lvl="2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={−2,−1,1,2,3,4} </m:t>
                    </m:r>
                  </m:oMath>
                </a14:m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={1,4,9,16}</m:t>
                    </m:r>
                  </m:oMath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=4, </m:t>
                      </m:r>
                    </m:oMath>
                  </m:oMathPara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=1, </m:t>
                      </m:r>
                    </m:oMath>
                  </m:oMathPara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=1, </m:t>
                      </m:r>
                    </m:oMath>
                  </m:oMathPara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=4, </m:t>
                      </m:r>
                    </m:oMath>
                  </m:oMathPara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=9, </m:t>
                      </m:r>
                    </m:oMath>
                  </m:oMathPara>
                </a14:m>
                <a:endParaRPr lang="en-US" sz="2200" i="1" dirty="0"/>
              </a:p>
              <a:p>
                <a:pPr marL="2006600" lvl="3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(4)=16</m:t>
                      </m:r>
                    </m:oMath>
                  </m:oMathPara>
                </a14:m>
                <a:endParaRPr lang="en-US" sz="2200" i="1" dirty="0"/>
              </a:p>
              <a:p>
                <a:r>
                  <a:rPr lang="en-US" b="1" dirty="0" smtClean="0"/>
                  <a:t>Range</a:t>
                </a:r>
                <a:r>
                  <a:rPr lang="en-US" dirty="0" smtClean="0"/>
                  <a:t> </a:t>
                </a:r>
                <a:r>
                  <a:rPr lang="en-US" dirty="0"/>
                  <a:t>of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)={1, 4, 9, 16}=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7856560" y="3403792"/>
            <a:ext cx="914400" cy="299700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448800" y="3703662"/>
            <a:ext cx="914400" cy="2697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093125" y="2950188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3125" y="2950188"/>
                <a:ext cx="381000" cy="381000"/>
              </a:xfrm>
              <a:prstGeom prst="rect">
                <a:avLst/>
              </a:prstGeom>
              <a:blipFill>
                <a:blip r:embed="rId3"/>
                <a:stretch>
                  <a:fillRect l="-14516"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740856" y="2877583"/>
                <a:ext cx="381000" cy="526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856" y="2877583"/>
                <a:ext cx="381000" cy="526209"/>
              </a:xfrm>
              <a:prstGeom prst="rect">
                <a:avLst/>
              </a:prstGeom>
              <a:blipFill>
                <a:blip r:embed="rId4"/>
                <a:stretch>
                  <a:fillRect l="-161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113066" y="4465009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66" y="4465009"/>
                <a:ext cx="381000" cy="3810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113066" y="4930577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66" y="4930577"/>
                <a:ext cx="381000" cy="381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113066" y="5396145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66" y="5396145"/>
                <a:ext cx="381000" cy="381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113066" y="5861712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66" y="5861712"/>
                <a:ext cx="381000" cy="3810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9698440" y="4009599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440" y="4009599"/>
                <a:ext cx="381000" cy="381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712656" y="4573137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656" y="4573137"/>
                <a:ext cx="381000" cy="381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726304" y="5104265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304" y="5104265"/>
                <a:ext cx="381000" cy="381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680244" y="5728648"/>
                <a:ext cx="468004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𝟏𝟔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244" y="5728648"/>
                <a:ext cx="468004" cy="381000"/>
              </a:xfrm>
              <a:prstGeom prst="rect">
                <a:avLst/>
              </a:prstGeom>
              <a:blipFill>
                <a:blip r:embed="rId12"/>
                <a:stretch>
                  <a:fillRect l="-2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>
            <a:off x="8418642" y="3770557"/>
            <a:ext cx="1279798" cy="999335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68450" y="4210052"/>
            <a:ext cx="1313726" cy="10512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452177" y="4304731"/>
            <a:ext cx="1344215" cy="336156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452177" y="4896139"/>
            <a:ext cx="1274127" cy="208126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011250" y="3533873"/>
                <a:ext cx="4572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250" y="3533873"/>
                <a:ext cx="457200" cy="381000"/>
              </a:xfrm>
              <a:prstGeom prst="rect">
                <a:avLst/>
              </a:prstGeom>
              <a:blipFill>
                <a:blip r:embed="rId13"/>
                <a:stretch>
                  <a:fillRect l="-10667" t="-9677" b="-32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072210" y="3999441"/>
                <a:ext cx="4572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</a:rPr>
                  <a:t>-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210" y="3999441"/>
                <a:ext cx="457200" cy="381000"/>
              </a:xfrm>
              <a:prstGeom prst="rect">
                <a:avLst/>
              </a:prstGeom>
              <a:blipFill>
                <a:blip r:embed="rId14"/>
                <a:stretch>
                  <a:fillRect l="-10667" t="-9524" b="-317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8393336" y="5332868"/>
            <a:ext cx="1355716" cy="266940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393336" y="5957249"/>
            <a:ext cx="1355716" cy="84241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280638" y="2465557"/>
            <a:ext cx="1371600" cy="432180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/>
          <p:cNvSpPr/>
          <p:nvPr/>
        </p:nvSpPr>
        <p:spPr>
          <a:xfrm>
            <a:off x="2081464" y="1620253"/>
            <a:ext cx="1295400" cy="360948"/>
          </a:xfrm>
          <a:prstGeom prst="wedgeRoundRectCallout">
            <a:avLst>
              <a:gd name="adj1" fmla="val -42125"/>
              <a:gd name="adj2" fmla="val 89871"/>
              <a:gd name="adj3" fmla="val 16667"/>
            </a:avLst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19D19"/>
                </a:solidFill>
              </a:rPr>
              <a:t>Codomain</a:t>
            </a:r>
          </a:p>
        </p:txBody>
      </p:sp>
    </p:spTree>
    <p:extLst>
      <p:ext uri="{BB962C8B-B14F-4D97-AF65-F5344CB8AC3E}">
        <p14:creationId xmlns:p14="http://schemas.microsoft.com/office/powerpoint/2010/main" val="39516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1" grpId="0"/>
      <p:bldP spid="22" grpId="0"/>
      <p:bldP spid="25" grpId="0" animBg="1"/>
      <p:bldP spid="2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Types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>
                    <a:solidFill>
                      <a:srgbClr val="0066FF"/>
                    </a:solidFill>
                  </a:rPr>
                  <a:t>injective or one-to-one </a:t>
                </a:r>
                <a:r>
                  <a:rPr lang="en-US" dirty="0"/>
                  <a:t>if there </a:t>
                </a:r>
                <a:r>
                  <a:rPr lang="en-US" b="1" dirty="0"/>
                  <a:t>do not exist </a:t>
                </a:r>
                <a:r>
                  <a:rPr lang="en-US" dirty="0"/>
                  <a:t>two distinct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Example: </a:t>
                </a:r>
              </a:p>
              <a:p>
                <a:pPr marL="544512" lvl="1" indent="0">
                  <a:buNone/>
                </a:pPr>
                <a:r>
                  <a:rPr lang="en-US" sz="2200" dirty="0" smtClean="0"/>
                  <a:t>	The </a:t>
                </a:r>
                <a:r>
                  <a:rPr lang="en-US" sz="2200" dirty="0"/>
                  <a:t>function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200" dirty="0"/>
                  <a:t>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sz="2200" dirty="0"/>
                  <a:t>is a one-to-one function, </a:t>
                </a:r>
              </a:p>
              <a:p>
                <a:pPr marL="544512" lvl="1" indent="0">
                  <a:buNone/>
                </a:pPr>
                <a:r>
                  <a:rPr lang="en-US" sz="2200" dirty="0"/>
                  <a:t> </a:t>
                </a:r>
                <a:r>
                  <a:rPr lang="en-US" sz="22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={1, 2, 3, 4} </m:t>
                    </m:r>
                  </m:oMath>
                </a14:m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={2, 3, 4, 5}</m:t>
                    </m:r>
                  </m:oMath>
                </a14:m>
                <a:endParaRPr lang="en-US" sz="2200" dirty="0"/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664586" y="3136801"/>
            <a:ext cx="914400" cy="269713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67630" y="3090739"/>
            <a:ext cx="914400" cy="269713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506466" y="3342938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466" y="3342938"/>
                <a:ext cx="381000" cy="381000"/>
              </a:xfrm>
              <a:prstGeom prst="rect">
                <a:avLst/>
              </a:prstGeom>
              <a:blipFill>
                <a:blip r:embed="rId3"/>
                <a:stretch>
                  <a:fillRect l="-11111" b="-6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520682" y="3906476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682" y="3906476"/>
                <a:ext cx="381000" cy="381000"/>
              </a:xfrm>
              <a:prstGeom prst="rect">
                <a:avLst/>
              </a:prstGeom>
              <a:blipFill>
                <a:blip r:embed="rId4"/>
                <a:stretch>
                  <a:fillRect l="-11290"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534330" y="4437604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330" y="4437604"/>
                <a:ext cx="381000" cy="381000"/>
              </a:xfrm>
              <a:prstGeom prst="rect">
                <a:avLst/>
              </a:prstGeom>
              <a:blipFill>
                <a:blip r:embed="rId5"/>
                <a:stretch>
                  <a:fillRect l="-11290"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488270" y="5061987"/>
                <a:ext cx="468004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8270" y="5061987"/>
                <a:ext cx="468004" cy="381000"/>
              </a:xfrm>
              <a:prstGeom prst="rect">
                <a:avLst/>
              </a:prstGeom>
              <a:blipFill>
                <a:blip r:embed="rId6"/>
                <a:stretch>
                  <a:fillRect l="-1299" b="-79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900578" y="3342938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578" y="3342938"/>
                <a:ext cx="381000" cy="381000"/>
              </a:xfrm>
              <a:prstGeom prst="rect">
                <a:avLst/>
              </a:prstGeom>
              <a:blipFill>
                <a:blip r:embed="rId7"/>
                <a:stretch>
                  <a:fillRect l="-11290" b="-6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914794" y="3906476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794" y="3906476"/>
                <a:ext cx="381000" cy="381000"/>
              </a:xfrm>
              <a:prstGeom prst="rect">
                <a:avLst/>
              </a:prstGeom>
              <a:blipFill>
                <a:blip r:embed="rId8"/>
                <a:stretch>
                  <a:fillRect l="-11111"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928442" y="4437604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442" y="4437604"/>
                <a:ext cx="381000" cy="381000"/>
              </a:xfrm>
              <a:prstGeom prst="rect">
                <a:avLst/>
              </a:prstGeom>
              <a:blipFill>
                <a:blip r:embed="rId9"/>
                <a:stretch>
                  <a:fillRect l="-12903" b="-80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82382" y="5061987"/>
                <a:ext cx="468004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382" y="5061987"/>
                <a:ext cx="468004" cy="381000"/>
              </a:xfrm>
              <a:prstGeom prst="rect">
                <a:avLst/>
              </a:prstGeom>
              <a:blipFill>
                <a:blip r:embed="rId10"/>
                <a:stretch>
                  <a:fillRect b="-6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0" idx="3"/>
            <a:endCxn id="6" idx="1"/>
          </p:cNvCxnSpPr>
          <p:nvPr/>
        </p:nvCxnSpPr>
        <p:spPr>
          <a:xfrm>
            <a:off x="7281578" y="3533438"/>
            <a:ext cx="1224888" cy="0"/>
          </a:xfrm>
          <a:prstGeom prst="straightConnector1">
            <a:avLst/>
          </a:prstGeom>
          <a:ln w="25400">
            <a:solidFill>
              <a:srgbClr val="F19D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  <a:endCxn id="7" idx="1"/>
          </p:cNvCxnSpPr>
          <p:nvPr/>
        </p:nvCxnSpPr>
        <p:spPr>
          <a:xfrm>
            <a:off x="7295794" y="4096976"/>
            <a:ext cx="1224888" cy="0"/>
          </a:xfrm>
          <a:prstGeom prst="straightConnector1">
            <a:avLst/>
          </a:prstGeom>
          <a:ln w="25400">
            <a:solidFill>
              <a:srgbClr val="F19D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  <a:endCxn id="8" idx="1"/>
          </p:cNvCxnSpPr>
          <p:nvPr/>
        </p:nvCxnSpPr>
        <p:spPr>
          <a:xfrm>
            <a:off x="7309442" y="4628104"/>
            <a:ext cx="1224888" cy="0"/>
          </a:xfrm>
          <a:prstGeom prst="straightConnector1">
            <a:avLst/>
          </a:prstGeom>
          <a:ln w="25400">
            <a:solidFill>
              <a:srgbClr val="F19D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281578" y="5199889"/>
            <a:ext cx="1252752" cy="52599"/>
          </a:xfrm>
          <a:prstGeom prst="straightConnector1">
            <a:avLst/>
          </a:prstGeom>
          <a:ln w="25400">
            <a:solidFill>
              <a:srgbClr val="F19D1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010330" y="5833939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330" y="5833939"/>
                <a:ext cx="381000" cy="381000"/>
              </a:xfrm>
              <a:prstGeom prst="rect">
                <a:avLst/>
              </a:prstGeom>
              <a:blipFill>
                <a:blip r:embed="rId11"/>
                <a:stretch>
                  <a:fillRect l="-14516" b="-6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569586" y="5833939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586" y="5833939"/>
                <a:ext cx="381000" cy="381000"/>
              </a:xfrm>
              <a:prstGeom prst="rect">
                <a:avLst/>
              </a:prstGeom>
              <a:blipFill>
                <a:blip r:embed="rId12"/>
                <a:stretch>
                  <a:fillRect l="-4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40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8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Types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function is both </a:t>
                </a:r>
                <a:r>
                  <a:rPr lang="en-US" b="1" dirty="0"/>
                  <a:t>one-to-one and onto </a:t>
                </a:r>
                <a:r>
                  <a:rPr lang="en-US" dirty="0"/>
                  <a:t>then the function is called </a:t>
                </a:r>
                <a:r>
                  <a:rPr lang="en-US" dirty="0">
                    <a:solidFill>
                      <a:srgbClr val="0066FF"/>
                    </a:solidFill>
                  </a:rPr>
                  <a:t>Bijection function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Example: </a:t>
                </a:r>
              </a:p>
              <a:p>
                <a:pPr marL="311151" indent="0">
                  <a:spcBef>
                    <a:spcPts val="600"/>
                  </a:spcBef>
                  <a:buNone/>
                </a:pPr>
                <a:r>
                  <a:rPr lang="en-US" sz="2200" dirty="0" smtClean="0"/>
                  <a:t>	function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 </m:t>
                    </m:r>
                    <m:sSup>
                      <m:sSupPr>
                        <m:ctrlP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marL="581025" lvl="1" indent="0">
                  <a:spcBef>
                    <a:spcPts val="600"/>
                  </a:spcBef>
                  <a:buNone/>
                </a:pPr>
                <a:r>
                  <a:rPr lang="en-US" sz="22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={1,2,3,4} </m:t>
                    </m:r>
                  </m:oMath>
                </a14:m>
                <a:r>
                  <a:rPr lang="en-US" sz="2200" dirty="0"/>
                  <a:t>and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={1,4,9,16}</m:t>
                    </m:r>
                  </m:oMath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28800" lvl="4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 = 1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28800" lvl="4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(2) = 4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28800" lvl="4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(3) = 9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828800" lvl="4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sz="22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(4) = 16</m:t>
                      </m:r>
                    </m:oMath>
                  </m:oMathPara>
                </a14:m>
                <a:endParaRPr lang="en-US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6984246" y="3583974"/>
            <a:ext cx="914400" cy="239120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576486" y="3536776"/>
            <a:ext cx="914400" cy="243839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894934" y="3111989"/>
                <a:ext cx="381000" cy="381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934" y="3111989"/>
                <a:ext cx="381000" cy="381000"/>
              </a:xfrm>
              <a:prstGeom prst="rect">
                <a:avLst/>
              </a:prstGeom>
              <a:blipFill>
                <a:blip r:embed="rId3"/>
                <a:stretch>
                  <a:fillRect l="-14286" b="-6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244123" y="3689175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7258339" y="4222575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7267438" y="4804879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Rectangle 9"/>
          <p:cNvSpPr/>
          <p:nvPr/>
        </p:nvSpPr>
        <p:spPr>
          <a:xfrm>
            <a:off x="7267438" y="5365575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26126" y="3675527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40342" y="4147512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53990" y="4678640"/>
            <a:ext cx="3810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690363" y="5239886"/>
            <a:ext cx="68295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16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648438" y="3904127"/>
            <a:ext cx="1228300" cy="11376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655834" y="4369003"/>
            <a:ext cx="1170292" cy="53742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655834" y="4907242"/>
            <a:ext cx="1220904" cy="74770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640478" y="5466509"/>
            <a:ext cx="1199864" cy="70796"/>
          </a:xfrm>
          <a:prstGeom prst="straightConnector1">
            <a:avLst/>
          </a:prstGeom>
          <a:ln w="25400">
            <a:solidFill>
              <a:srgbClr val="F19D19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7186902" y="3111989"/>
                <a:ext cx="416585" cy="43131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6902" y="3111989"/>
                <a:ext cx="416585" cy="431316"/>
              </a:xfrm>
              <a:prstGeom prst="rect">
                <a:avLst/>
              </a:prstGeom>
              <a:blipFill>
                <a:blip r:embed="rId4"/>
                <a:stretch>
                  <a:fillRect l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7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Inequalities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 smtClean="0"/>
                  <a:t>Inequalities</a:t>
                </a:r>
                <a:r>
                  <a:rPr lang="en-US" dirty="0" smtClean="0"/>
                  <a:t>: The </a:t>
                </a:r>
                <a:r>
                  <a:rPr lang="en-US" dirty="0"/>
                  <a:t>term inequality is applied to any statement involving one of the symbols &lt;, &gt;, ≤, ≥.</a:t>
                </a:r>
              </a:p>
              <a:p>
                <a:r>
                  <a:rPr lang="en-US" dirty="0"/>
                  <a:t>Examples of inequalities are: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2200" dirty="0"/>
                  <a:t> 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+ 2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&gt; 16 </m:t>
                    </m:r>
                  </m:oMath>
                </a14:m>
                <a:endParaRPr lang="en-US" sz="220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2 + 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2 ≤1/2</m:t>
                    </m:r>
                  </m:oMath>
                </a14:m>
                <a:endParaRPr lang="en-US" sz="2200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2 + </m:t>
                    </m:r>
                    <m:r>
                      <m:rPr>
                        <m:sty m:val="p"/>
                      </m:rPr>
                      <a:rPr lang="en-US" sz="2200" i="0" dirty="0" smtClean="0">
                        <a:latin typeface="Cambria Math" panose="02040503050406030204" pitchFamily="18" charset="0"/>
                      </a:rPr>
                      <m:t>ab</m:t>
                    </m:r>
                    <m:r>
                      <a:rPr lang="en-US" sz="2200" i="0" dirty="0" smtClean="0">
                        <a:latin typeface="Cambria Math" panose="02040503050406030204" pitchFamily="18" charset="0"/>
                      </a:rPr>
                      <m:t> &gt; 1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7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 smtClean="0"/>
                  <a:t>Linear equation with one </a:t>
                </a:r>
                <a:r>
                  <a:rPr lang="en-US" b="1" dirty="0"/>
                  <a:t>Unknown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 smtClean="0"/>
                  <a:t>Two </a:t>
                </a:r>
                <a:r>
                  <a:rPr lang="en-US" b="1" dirty="0"/>
                  <a:t>Equations with Two Unknowns</a:t>
                </a:r>
              </a:p>
              <a:p>
                <a:pPr lvl="1"/>
                <a:r>
                  <a:rPr lang="en-US" dirty="0"/>
                  <a:t>A system of two linear equations in the two unknowns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The solution of above can be obtained by the elimination process, whereby reduce </a:t>
                </a:r>
                <a:r>
                  <a:rPr lang="en-US" dirty="0" smtClean="0"/>
                  <a:t>the </a:t>
                </a:r>
                <a:r>
                  <a:rPr lang="en-US" dirty="0"/>
                  <a:t>system to a single equation in only one </a:t>
                </a:r>
                <a:r>
                  <a:rPr lang="en-US" dirty="0" smtClean="0"/>
                  <a:t>unknown.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5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886200" y="1676401"/>
                <a:ext cx="1447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𝒂𝒙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76401"/>
                <a:ext cx="1447800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8895" y="1510425"/>
                <a:ext cx="1752600" cy="7936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895" y="1510425"/>
                <a:ext cx="1752600" cy="79361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734105" y="1707176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Solution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40791" y="1689406"/>
            <a:ext cx="1313597" cy="461665"/>
          </a:xfrm>
          <a:prstGeom prst="rect">
            <a:avLst/>
          </a:prstGeom>
          <a:noFill/>
          <a:ln w="28575">
            <a:solidFill>
              <a:srgbClr val="F19D19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endParaRPr lang="en-US" sz="2400" b="1" dirty="0">
              <a:solidFill>
                <a:srgbClr val="AD1457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0760" y="1481080"/>
            <a:ext cx="1215335" cy="82296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endParaRPr lang="en-US" sz="2400" b="1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7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5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smtClean="0"/>
              <a:t>Algorithm?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step-by-step procedure, to solve the different kinds of problems.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dirty="0" smtClean="0"/>
              <a:t>Suppose, we want to make a Chocolate Cake.</a:t>
            </a:r>
            <a:endParaRPr lang="en-US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dirty="0"/>
              <a:t>An unambiguous sequence of computational steps that transform the input into the output.</a:t>
            </a:r>
          </a:p>
          <a:p>
            <a:endParaRPr lang="en-US" b="1" dirty="0"/>
          </a:p>
          <a:p>
            <a:pPr lvl="1"/>
            <a:endParaRPr lang="en-US" sz="2200" b="1" i="1" dirty="0"/>
          </a:p>
          <a:p>
            <a:pPr lvl="4"/>
            <a:endParaRPr lang="en-US" b="1" i="1" dirty="0" smtClean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marL="457200" lvl="1" indent="0">
              <a:buNone/>
            </a:pPr>
            <a:endParaRPr lang="en-US" b="1" i="1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Right Arrow 4"/>
          <p:cNvSpPr/>
          <p:nvPr/>
        </p:nvSpPr>
        <p:spPr>
          <a:xfrm>
            <a:off x="3548057" y="2484667"/>
            <a:ext cx="1125415" cy="689317"/>
          </a:xfrm>
          <a:prstGeom prst="rightArrow">
            <a:avLst>
              <a:gd name="adj1" fmla="val 50000"/>
              <a:gd name="adj2" fmla="val 7449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7535105" y="2479331"/>
            <a:ext cx="1125415" cy="689317"/>
          </a:xfrm>
          <a:prstGeom prst="rightArrow">
            <a:avLst>
              <a:gd name="adj1" fmla="val 50000"/>
              <a:gd name="adj2" fmla="val 7449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9703764" y="4362286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A3115D"/>
                </a:solidFill>
              </a:rPr>
              <a:t>Output</a:t>
            </a:r>
            <a:endParaRPr lang="en-IN" b="1" dirty="0">
              <a:solidFill>
                <a:srgbClr val="A3115D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43" y="1966924"/>
            <a:ext cx="1371600" cy="1992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87" y="1971378"/>
            <a:ext cx="1518404" cy="20915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135" y="2033303"/>
            <a:ext cx="1920240" cy="15813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8773" y="4362287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AD1457"/>
                </a:solidFill>
              </a:rPr>
              <a:t>Input </a:t>
            </a:r>
            <a:endParaRPr lang="en-IN" b="1" dirty="0">
              <a:solidFill>
                <a:srgbClr val="AD1457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21303" y="4362287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AD1457"/>
                </a:solidFill>
              </a:rPr>
              <a:t>Process </a:t>
            </a:r>
            <a:endParaRPr lang="en-IN" b="1" dirty="0">
              <a:solidFill>
                <a:srgbClr val="AD145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04843" y="4823951"/>
            <a:ext cx="1708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Ingredients </a:t>
            </a:r>
            <a:r>
              <a:rPr lang="en-IN" sz="2400" b="1" dirty="0" smtClean="0"/>
              <a:t> </a:t>
            </a:r>
            <a:endParaRPr lang="en-IN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606399" y="4823951"/>
            <a:ext cx="1046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Recipe </a:t>
            </a:r>
            <a:endParaRPr lang="en-IN" b="1" dirty="0">
              <a:solidFill>
                <a:srgbClr val="42424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87429" y="4745361"/>
            <a:ext cx="834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Cake</a:t>
            </a:r>
            <a:r>
              <a:rPr lang="en-IN" sz="2400" b="1" dirty="0" smtClean="0">
                <a:solidFill>
                  <a:srgbClr val="002060"/>
                </a:solidFill>
              </a:rPr>
              <a:t> </a:t>
            </a:r>
            <a:r>
              <a:rPr lang="en-IN" sz="2400" b="1" dirty="0" smtClean="0"/>
              <a:t> </a:t>
            </a:r>
            <a:endParaRPr lang="en-IN" b="1" dirty="0"/>
          </a:p>
        </p:txBody>
      </p:sp>
      <p:sp>
        <p:nvSpPr>
          <p:cNvPr id="8" name="Rounded Rectangle 7"/>
          <p:cNvSpPr/>
          <p:nvPr/>
        </p:nvSpPr>
        <p:spPr>
          <a:xfrm>
            <a:off x="4840941" y="1802674"/>
            <a:ext cx="2380130" cy="3482942"/>
          </a:xfrm>
          <a:prstGeom prst="round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/>
      <p:bldP spid="10" grpId="0"/>
      <p:bldP spid="11" grpId="0"/>
      <p:bldP spid="12" grpId="0"/>
      <p:bldP spid="15" grpId="0"/>
      <p:bldP spid="16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0" y="530001"/>
            <a:ext cx="889834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Analysis of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The efficient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Average, Best and Worst case analysis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Asymptotic Notations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Analyzing control statement </a:t>
            </a:r>
            <a:endParaRPr lang="en-US" sz="2400" dirty="0" smtClean="0">
              <a:solidFill>
                <a:srgbClr val="424242"/>
              </a:solidFill>
            </a:endParaRP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Loop invariant and the correctness of the algorithm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Sorting Algorithms and analysis: Bubble sort, Selection sort, Insertion </a:t>
            </a:r>
            <a:r>
              <a:rPr lang="en-US" sz="2400" dirty="0" smtClean="0">
                <a:solidFill>
                  <a:srgbClr val="424242"/>
                </a:solidFill>
              </a:rPr>
              <a:t>sort and </a:t>
            </a:r>
            <a:r>
              <a:rPr lang="en-US" sz="2400" dirty="0">
                <a:solidFill>
                  <a:srgbClr val="424242"/>
                </a:solidFill>
              </a:rPr>
              <a:t>Heap </a:t>
            </a:r>
            <a:r>
              <a:rPr lang="en-US" sz="2400" dirty="0" smtClean="0">
                <a:solidFill>
                  <a:srgbClr val="424242"/>
                </a:solidFill>
              </a:rPr>
              <a:t>sort</a:t>
            </a:r>
            <a:endParaRPr lang="en-US" sz="2400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02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3784372" y="-1767342"/>
            <a:ext cx="4572418" cy="10509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2769" y="1456825"/>
            <a:ext cx="9295624" cy="406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buSzPct val="90000"/>
            </a:pPr>
            <a:r>
              <a:rPr lang="en-IN" sz="2400" dirty="0"/>
              <a:t>What is Analysis of an Algorithm?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Analyzing an algorithm means </a:t>
            </a:r>
            <a:r>
              <a:rPr lang="en-US" sz="2200" dirty="0">
                <a:solidFill>
                  <a:srgbClr val="890E4F"/>
                </a:solidFill>
              </a:rPr>
              <a:t>calculating/predicting the resources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that the algorithm requires. 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212121">
                    <a:lumMod val="75000"/>
                    <a:lumOff val="25000"/>
                  </a:srgbClr>
                </a:solidFill>
              </a:rPr>
              <a:t>Analysis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provides </a:t>
            </a:r>
            <a:r>
              <a:rPr lang="en-US" sz="2200" dirty="0">
                <a:solidFill>
                  <a:srgbClr val="890E4F"/>
                </a:solidFill>
              </a:rPr>
              <a:t>theoretical estimation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for the required resources of an algorithm to solve a specific computational problem.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Two most important resources are </a:t>
            </a:r>
            <a:r>
              <a:rPr lang="en-US" sz="2200" dirty="0">
                <a:solidFill>
                  <a:srgbClr val="890E4F"/>
                </a:solidFill>
              </a:rPr>
              <a:t>computing time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(time complexity) and </a:t>
            </a:r>
            <a:r>
              <a:rPr lang="en-US" sz="2200" dirty="0">
                <a:solidFill>
                  <a:srgbClr val="890E4F"/>
                </a:solidFill>
              </a:rPr>
              <a:t>storage space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(space complexity). </a:t>
            </a:r>
            <a:endParaRPr lang="en-US" sz="2200" dirty="0" smtClean="0">
              <a:solidFill>
                <a:srgbClr val="212121">
                  <a:lumMod val="75000"/>
                  <a:lumOff val="25000"/>
                </a:srgbClr>
              </a:solidFill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SzPct val="90000"/>
            </a:pPr>
            <a:r>
              <a:rPr lang="en-US" sz="2400" dirty="0"/>
              <a:t>Why Analysis is required?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SzPct val="9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By analyzing some of the candidate algorithms for a problem, </a:t>
            </a:r>
            <a:r>
              <a:rPr lang="en-US" sz="2200" dirty="0">
                <a:solidFill>
                  <a:srgbClr val="890E4F"/>
                </a:solidFill>
              </a:rPr>
              <a:t>the most efficient </a:t>
            </a:r>
            <a:r>
              <a:rPr lang="en-US" sz="2200" dirty="0">
                <a:solidFill>
                  <a:srgbClr val="212121">
                    <a:lumMod val="75000"/>
                    <a:lumOff val="25000"/>
                  </a:srgbClr>
                </a:solidFill>
              </a:rPr>
              <a:t>one can be easily identified</a:t>
            </a:r>
            <a:r>
              <a:rPr lang="en-US" sz="2200" dirty="0" smtClean="0">
                <a:solidFill>
                  <a:srgbClr val="212121">
                    <a:lumMod val="75000"/>
                    <a:lumOff val="25000"/>
                  </a:srgbClr>
                </a:solidFill>
              </a:rPr>
              <a:t>.</a:t>
            </a:r>
            <a:endParaRPr lang="en-US" sz="2200" dirty="0">
              <a:solidFill>
                <a:srgbClr val="212121">
                  <a:lumMod val="75000"/>
                  <a:lumOff val="25000"/>
                </a:srgb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1554" y="940526"/>
            <a:ext cx="914400" cy="914400"/>
            <a:chOff x="856024" y="1117547"/>
            <a:chExt cx="914400" cy="9144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024" y="1117547"/>
              <a:ext cx="914400" cy="914400"/>
            </a:xfrm>
            <a:prstGeom prst="rect">
              <a:avLst/>
            </a:prstGeom>
            <a:ln w="3175">
              <a:solidFill>
                <a:schemeClr val="accent5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7117" y="1259269"/>
              <a:ext cx="505742" cy="513940"/>
            </a:xfrm>
            <a:prstGeom prst="ellipse">
              <a:avLst/>
            </a:prstGeom>
            <a:ln w="3175">
              <a:solidFill>
                <a:schemeClr val="accent5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10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efficiency of an algorithm is a </a:t>
            </a:r>
            <a:r>
              <a:rPr lang="en-US" dirty="0">
                <a:solidFill>
                  <a:srgbClr val="A71160"/>
                </a:solidFill>
              </a:rPr>
              <a:t>measure of the amount of resources </a:t>
            </a:r>
            <a:r>
              <a:rPr lang="en-US" dirty="0"/>
              <a:t>consumed in solving a problem of size 𝑛</a:t>
            </a:r>
            <a:r>
              <a:rPr lang="en-US" dirty="0" smtClean="0"/>
              <a:t>.</a:t>
            </a:r>
          </a:p>
          <a:p>
            <a:r>
              <a:rPr lang="en-US" dirty="0"/>
              <a:t>An algorithm must be </a:t>
            </a:r>
            <a:r>
              <a:rPr lang="en-US" dirty="0">
                <a:solidFill>
                  <a:srgbClr val="A71160"/>
                </a:solidFill>
              </a:rPr>
              <a:t>analyzed </a:t>
            </a:r>
            <a:r>
              <a:rPr lang="en-US" dirty="0"/>
              <a:t>to determine its resource usage. </a:t>
            </a:r>
          </a:p>
          <a:p>
            <a:r>
              <a:rPr lang="en-US" dirty="0" smtClean="0"/>
              <a:t>Two major computational resources are </a:t>
            </a:r>
            <a:r>
              <a:rPr lang="en-US" dirty="0" smtClean="0">
                <a:solidFill>
                  <a:srgbClr val="A71160"/>
                </a:solidFill>
              </a:rPr>
              <a:t>execution time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A71160"/>
                </a:solidFill>
              </a:rPr>
              <a:t>memory space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Memory Space requirement </a:t>
            </a:r>
            <a:r>
              <a:rPr lang="en-US" dirty="0" smtClean="0">
                <a:solidFill>
                  <a:srgbClr val="A71160"/>
                </a:solidFill>
              </a:rPr>
              <a:t>can not be </a:t>
            </a:r>
            <a:r>
              <a:rPr lang="en-US" dirty="0" smtClean="0"/>
              <a:t>compared directly, so the </a:t>
            </a:r>
            <a:r>
              <a:rPr lang="en-US" dirty="0"/>
              <a:t>important resource is </a:t>
            </a:r>
            <a:r>
              <a:rPr lang="en-US" dirty="0" smtClean="0"/>
              <a:t>computational time required by an algorithm.</a:t>
            </a:r>
            <a:endParaRPr lang="en-US" b="1" dirty="0">
              <a:solidFill>
                <a:srgbClr val="A71160"/>
              </a:solidFill>
            </a:endParaRPr>
          </a:p>
          <a:p>
            <a:r>
              <a:rPr lang="en-US" dirty="0"/>
              <a:t>To measure the </a:t>
            </a:r>
            <a:r>
              <a:rPr lang="en-US" dirty="0">
                <a:solidFill>
                  <a:srgbClr val="A71160"/>
                </a:solidFill>
              </a:rPr>
              <a:t>efficiency of an algorithm </a:t>
            </a:r>
            <a:r>
              <a:rPr lang="en-US" dirty="0"/>
              <a:t>requires to measure its </a:t>
            </a:r>
            <a:r>
              <a:rPr lang="en-US" dirty="0" smtClean="0"/>
              <a:t>execution time using </a:t>
            </a:r>
            <a:r>
              <a:rPr lang="en-US" dirty="0"/>
              <a:t>any of the following approaches: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Empirical Approach: </a:t>
            </a:r>
            <a:r>
              <a:rPr lang="en-US" dirty="0" smtClean="0"/>
              <a:t>To </a:t>
            </a:r>
            <a:r>
              <a:rPr lang="en-US" dirty="0"/>
              <a:t>run it and measure how much processor time is needed.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Theoretical Approach: </a:t>
            </a:r>
            <a:r>
              <a:rPr lang="en-US" dirty="0" smtClean="0"/>
              <a:t>Mathematically </a:t>
            </a:r>
            <a:r>
              <a:rPr lang="en-US" dirty="0"/>
              <a:t>computing how much time is needed as a function of input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Analysis is Done?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0800000">
            <a:off x="1227904" y="1554472"/>
            <a:ext cx="4454435" cy="4362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>
            <a:off x="6589406" y="1554472"/>
            <a:ext cx="4454435" cy="42976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775188" y="1073245"/>
            <a:ext cx="4023360" cy="5486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Theoretical (priori) approach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443441" y="1073245"/>
            <a:ext cx="4023360" cy="5486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Empirical (posteriori) approach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84660" y="1772191"/>
            <a:ext cx="4140926" cy="392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890E4F"/>
                </a:solidFill>
              </a:rPr>
              <a:t>Programming</a:t>
            </a:r>
            <a:r>
              <a:rPr lang="en-US" sz="2000" b="1" dirty="0" smtClean="0">
                <a:solidFill>
                  <a:srgbClr val="890E4F"/>
                </a:solidFill>
              </a:rPr>
              <a:t> </a:t>
            </a:r>
            <a:r>
              <a:rPr lang="en-US" sz="2000" dirty="0"/>
              <a:t>different competing techniques  &amp; running them on various inputs using computer. </a:t>
            </a:r>
          </a:p>
          <a:p>
            <a:pPr marL="342900" lvl="1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Implementation of different techniques may be difficult.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The same hardware and software environments must be used for comparing two algorithms.</a:t>
            </a:r>
          </a:p>
          <a:p>
            <a:pPr marL="342900" indent="-342900" algn="just">
              <a:lnSpc>
                <a:spcPct val="114000"/>
              </a:lnSpc>
              <a:buClr>
                <a:schemeClr val="accent6"/>
              </a:buClr>
              <a:buFont typeface="Wingdings" panose="05000000000000000000" pitchFamily="2" charset="2"/>
              <a:buChar char="§"/>
            </a:pPr>
            <a:r>
              <a:rPr lang="en-US" altLang="en-US" sz="2000" dirty="0"/>
              <a:t>Results may not be indicative of the running time on other inputs not included in the experiment.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745507" y="1772191"/>
                <a:ext cx="4142232" cy="3931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Determining </a:t>
                </a:r>
                <a:r>
                  <a:rPr lang="en-US" sz="2000" dirty="0">
                    <a:solidFill>
                      <a:srgbClr val="890E4F"/>
                    </a:solidFill>
                  </a:rPr>
                  <a:t>mathematically</a:t>
                </a:r>
                <a:r>
                  <a:rPr lang="en-US" sz="2000" dirty="0"/>
                  <a:t> the resources needed by each algorithm.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Uses the algorithm instead of an implementation.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speed of an algorithm can be determined independent of the hardware/software environment.</a:t>
                </a:r>
              </a:p>
              <a:p>
                <a:pPr marL="342900" indent="-342900" algn="just">
                  <a:lnSpc>
                    <a:spcPct val="114000"/>
                  </a:lnSpc>
                  <a:buClr>
                    <a:schemeClr val="accent6"/>
                  </a:buClr>
                  <a:buFont typeface="Wingdings" panose="05000000000000000000" pitchFamily="2" charset="2"/>
                  <a:buChar char="§"/>
                </a:pPr>
                <a:r>
                  <a:rPr lang="en-US" altLang="en-US" sz="2000" dirty="0"/>
                  <a:t>Characterizes running time as a function of the input size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000" b="1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000" dirty="0"/>
                  <a:t> considers all possible values</a:t>
                </a:r>
                <a:r>
                  <a:rPr lang="en-US" altLang="en-US" sz="2000" dirty="0" smtClean="0"/>
                  <a:t>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507" y="1772191"/>
                <a:ext cx="4142232" cy="3931920"/>
              </a:xfrm>
              <a:prstGeom prst="rect">
                <a:avLst/>
              </a:prstGeom>
              <a:blipFill>
                <a:blip r:embed="rId2"/>
                <a:stretch>
                  <a:fillRect l="-1325" t="-310" r="-1473" b="-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5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complexity of an algorithm quantifies the </a:t>
            </a:r>
            <a:r>
              <a:rPr lang="en-US" dirty="0">
                <a:solidFill>
                  <a:srgbClr val="A71160"/>
                </a:solidFill>
              </a:rPr>
              <a:t>amount of time taken by an algorithm </a:t>
            </a:r>
            <a:r>
              <a:rPr lang="en-US" dirty="0"/>
              <a:t>to run as a function of the length of the input.</a:t>
            </a:r>
          </a:p>
          <a:p>
            <a:r>
              <a:rPr lang="en-US" dirty="0" smtClean="0"/>
              <a:t>Running </a:t>
            </a:r>
            <a:r>
              <a:rPr lang="en-US" dirty="0"/>
              <a:t>time of an algorithm depends upon,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>
                <a:solidFill>
                  <a:srgbClr val="A71160"/>
                </a:solidFill>
              </a:rPr>
              <a:t>Input Size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>
                <a:solidFill>
                  <a:srgbClr val="A71160"/>
                </a:solidFill>
              </a:rPr>
              <a:t>Nature of Input</a:t>
            </a:r>
          </a:p>
          <a:p>
            <a:r>
              <a:rPr lang="en-US" dirty="0"/>
              <a:t>Generally time </a:t>
            </a:r>
            <a:r>
              <a:rPr lang="en-US" dirty="0">
                <a:solidFill>
                  <a:srgbClr val="A71160"/>
                </a:solidFill>
              </a:rPr>
              <a:t>grows</a:t>
            </a:r>
            <a:r>
              <a:rPr lang="en-US" dirty="0"/>
              <a:t> with the size of input, for example, sorting 100 numbers will take less time than sorting of 10,000 numbers.</a:t>
            </a:r>
          </a:p>
          <a:p>
            <a:r>
              <a:rPr lang="en-US" dirty="0"/>
              <a:t>So, running time of an algorithm is usually measured </a:t>
            </a:r>
            <a:r>
              <a:rPr lang="en-US" dirty="0">
                <a:solidFill>
                  <a:srgbClr val="A71160"/>
                </a:solidFill>
              </a:rPr>
              <a:t>as a function of input size</a:t>
            </a:r>
            <a:r>
              <a:rPr lang="en-US" dirty="0"/>
              <a:t>.</a:t>
            </a:r>
          </a:p>
          <a:p>
            <a:r>
              <a:rPr lang="en-US" dirty="0" smtClean="0"/>
              <a:t>Instead </a:t>
            </a:r>
            <a:r>
              <a:rPr lang="en-US" dirty="0"/>
              <a:t>of measuring actual time required in executing each statement in the code, we consider </a:t>
            </a:r>
            <a:r>
              <a:rPr lang="en-US" dirty="0">
                <a:solidFill>
                  <a:srgbClr val="A71160"/>
                </a:solidFill>
              </a:rPr>
              <a:t>how many times </a:t>
            </a:r>
            <a:r>
              <a:rPr lang="en-US" dirty="0"/>
              <a:t>each </a:t>
            </a:r>
            <a:r>
              <a:rPr lang="en-US" dirty="0" smtClean="0"/>
              <a:t>statement is executed.</a:t>
            </a:r>
          </a:p>
          <a:p>
            <a:r>
              <a:rPr lang="en-US" dirty="0" smtClean="0"/>
              <a:t>So, in </a:t>
            </a:r>
            <a:r>
              <a:rPr lang="en-US" dirty="0"/>
              <a:t>theoretical computation of time complexity, running time is measured in terms of number of </a:t>
            </a:r>
            <a:r>
              <a:rPr lang="en-US" dirty="0">
                <a:solidFill>
                  <a:srgbClr val="A71160"/>
                </a:solidFill>
              </a:rPr>
              <a:t>steps/primitive operations </a:t>
            </a:r>
            <a:r>
              <a:rPr lang="en-US" dirty="0"/>
              <a:t>performed.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6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&amp;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Instance: </a:t>
                </a:r>
                <a:r>
                  <a:rPr lang="en-US" dirty="0"/>
                  <a:t>An Instance of a problem consists of </a:t>
                </a:r>
                <a:r>
                  <a:rPr lang="en-US" dirty="0">
                    <a:solidFill>
                      <a:srgbClr val="A71160"/>
                    </a:solidFill>
                  </a:rPr>
                  <a:t>the input </a:t>
                </a:r>
                <a:r>
                  <a:rPr lang="en-US" dirty="0"/>
                  <a:t>needed to compute the solution to the problem.</a:t>
                </a:r>
              </a:p>
              <a:p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>
                    <a:solidFill>
                      <a:srgbClr val="A71160"/>
                    </a:solidFill>
                  </a:rPr>
                  <a:t>Problem: </a:t>
                </a:r>
                <a:r>
                  <a:rPr lang="en-US" dirty="0"/>
                  <a:t>to multiply two positive </a:t>
                </a:r>
                <a:r>
                  <a:rPr lang="en-US" dirty="0" smtClean="0"/>
                  <a:t>integers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	</a:t>
                </a:r>
                <a:r>
                  <a:rPr lang="en-US" dirty="0">
                    <a:solidFill>
                      <a:srgbClr val="A71160"/>
                    </a:solidFill>
                  </a:rPr>
                  <a:t>Instance:</a:t>
                </a:r>
                <a:r>
                  <a:rPr lang="en-US" dirty="0">
                    <a:solidFill>
                      <a:srgbClr val="890E4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981 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 1234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Instance size: </a:t>
                </a:r>
                <a:r>
                  <a:rPr lang="en-US" dirty="0"/>
                  <a:t>Any integer (generally 𝒏) that in some way </a:t>
                </a:r>
                <a:r>
                  <a:rPr lang="en-US" dirty="0">
                    <a:solidFill>
                      <a:srgbClr val="A71160"/>
                    </a:solidFill>
                  </a:rPr>
                  <a:t>measures</a:t>
                </a:r>
                <a:r>
                  <a:rPr lang="en-US" b="1" dirty="0">
                    <a:solidFill>
                      <a:srgbClr val="890E4F"/>
                    </a:solidFill>
                  </a:rPr>
                  <a:t> </a:t>
                </a:r>
                <a:r>
                  <a:rPr lang="en-US" dirty="0"/>
                  <a:t>the number of components in an instance.</a:t>
                </a:r>
              </a:p>
              <a:p>
                <a:r>
                  <a:rPr lang="en-US" dirty="0"/>
                  <a:t>Examples: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A71160"/>
                    </a:solidFill>
                  </a:rPr>
                  <a:t>Sorting problem: </a:t>
                </a:r>
                <a:r>
                  <a:rPr lang="en-US" dirty="0"/>
                  <a:t>Instance size is number of elements to be sorted.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A71160"/>
                    </a:solidFill>
                  </a:rPr>
                  <a:t>Graph problem:</a:t>
                </a:r>
                <a:r>
                  <a:rPr lang="en-US" dirty="0"/>
                  <a:t> Instance size is number of nodes or edges or both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0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Suppose, you are given </a:t>
            </a:r>
            <a:r>
              <a:rPr lang="en-US" dirty="0">
                <a:solidFill>
                  <a:srgbClr val="A71160"/>
                </a:solidFill>
              </a:rPr>
              <a:t>a jar </a:t>
            </a:r>
            <a:r>
              <a:rPr lang="en-US" dirty="0"/>
              <a:t>containing some business cards.</a:t>
            </a:r>
          </a:p>
          <a:p>
            <a:r>
              <a:rPr lang="en-US" dirty="0"/>
              <a:t>You are asked to determine whether the name </a:t>
            </a:r>
            <a:r>
              <a:rPr lang="en-US" dirty="0" smtClean="0"/>
              <a:t>“</a:t>
            </a:r>
            <a:r>
              <a:rPr lang="en-US" dirty="0" smtClean="0">
                <a:solidFill>
                  <a:srgbClr val="A71160"/>
                </a:solidFill>
              </a:rPr>
              <a:t>Bill Gates</a:t>
            </a:r>
            <a:r>
              <a:rPr lang="en-US" dirty="0" smtClean="0"/>
              <a:t>" </a:t>
            </a:r>
            <a:r>
              <a:rPr lang="en-US" dirty="0"/>
              <a:t>is in the jar.  </a:t>
            </a:r>
          </a:p>
          <a:p>
            <a:r>
              <a:rPr lang="en-US" dirty="0"/>
              <a:t>To do this, you decide to simply go through all the cards </a:t>
            </a:r>
            <a:r>
              <a:rPr lang="en-US" dirty="0">
                <a:solidFill>
                  <a:srgbClr val="A71160"/>
                </a:solidFill>
              </a:rPr>
              <a:t>one by one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How long this takes? </a:t>
            </a:r>
          </a:p>
          <a:p>
            <a:r>
              <a:rPr lang="en-US" dirty="0"/>
              <a:t>Can be determined by how many cards are in the jar, i.e., </a:t>
            </a:r>
            <a:r>
              <a:rPr lang="en-US" dirty="0">
                <a:solidFill>
                  <a:srgbClr val="A71160"/>
                </a:solidFill>
              </a:rPr>
              <a:t>Size of Input</a:t>
            </a:r>
            <a:r>
              <a:rPr lang="en-US" b="1" dirty="0"/>
              <a:t>. </a:t>
            </a:r>
          </a:p>
          <a:p>
            <a:r>
              <a:rPr lang="en-US" dirty="0">
                <a:solidFill>
                  <a:srgbClr val="A71160"/>
                </a:solidFill>
              </a:rPr>
              <a:t>Linear search </a:t>
            </a:r>
            <a:r>
              <a:rPr lang="en-US" dirty="0"/>
              <a:t>is a method for finding a particular value from the given list.</a:t>
            </a:r>
          </a:p>
          <a:p>
            <a:r>
              <a:rPr lang="en-US" dirty="0"/>
              <a:t>The algorithm checks each element, </a:t>
            </a:r>
            <a:r>
              <a:rPr lang="en-US" dirty="0">
                <a:solidFill>
                  <a:srgbClr val="A71160"/>
                </a:solidFill>
              </a:rPr>
              <a:t>one at a time and in sequence</a:t>
            </a:r>
            <a:r>
              <a:rPr lang="en-US" dirty="0"/>
              <a:t>, until the desired element is found. </a:t>
            </a:r>
          </a:p>
          <a:p>
            <a:r>
              <a:rPr lang="en-US" dirty="0"/>
              <a:t>Linear search is </a:t>
            </a:r>
            <a:r>
              <a:rPr lang="en-US" dirty="0">
                <a:solidFill>
                  <a:srgbClr val="A71160"/>
                </a:solidFill>
              </a:rPr>
              <a:t>the simplest </a:t>
            </a:r>
            <a:r>
              <a:rPr lang="en-US" dirty="0"/>
              <a:t>search algorithm.</a:t>
            </a:r>
          </a:p>
          <a:p>
            <a:r>
              <a:rPr lang="en-US" dirty="0"/>
              <a:t>It is a special case of </a:t>
            </a:r>
            <a:r>
              <a:rPr lang="en-US" dirty="0">
                <a:solidFill>
                  <a:srgbClr val="A71160"/>
                </a:solidFill>
              </a:rPr>
              <a:t>brute-force search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3432" y="975713"/>
            <a:ext cx="2164268" cy="19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– Example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115665" y="1066800"/>
                <a:ext cx="35700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400" b="1" dirty="0"/>
                  <a:t>Search for </a:t>
                </a:r>
                <a14:m>
                  <m:oMath xmlns:m="http://schemas.openxmlformats.org/officeDocument/2006/math">
                    <m:r>
                      <a:rPr lang="en-IN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IN" sz="2400" b="1" dirty="0"/>
                  <a:t> in given </a:t>
                </a:r>
                <a:r>
                  <a:rPr lang="en-IN" sz="2400" b="1" dirty="0" smtClean="0"/>
                  <a:t>array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65" y="1066800"/>
                <a:ext cx="3570016" cy="461665"/>
              </a:xfrm>
              <a:prstGeom prst="rect">
                <a:avLst/>
              </a:prstGeom>
              <a:blipFill>
                <a:blip r:embed="rId2"/>
                <a:stretch>
                  <a:fillRect l="-256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799980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8384468"/>
                  </p:ext>
                </p:extLst>
              </p:nvPr>
            </p:nvGraphicFramePr>
            <p:xfrm>
              <a:off x="5799980" y="1112212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/>
          <p:cNvCxnSpPr/>
          <p:nvPr/>
        </p:nvCxnSpPr>
        <p:spPr>
          <a:xfrm>
            <a:off x="1506065" y="16764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06065" y="18288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Comparing </a:t>
            </a:r>
            <a:r>
              <a:rPr lang="en-IN" b="1" dirty="0"/>
              <a:t>value of </a:t>
            </a:r>
            <a:r>
              <a:rPr lang="en-IN" b="1" dirty="0" err="1" smtClean="0"/>
              <a:t>i</a:t>
            </a:r>
            <a:r>
              <a:rPr lang="en-IN" b="1" baseline="30000" dirty="0" err="1" smtClean="0"/>
              <a:t>th</a:t>
            </a:r>
            <a:r>
              <a:rPr lang="en-IN" b="1" dirty="0" smtClean="0"/>
              <a:t> </a:t>
            </a:r>
            <a:r>
              <a:rPr lang="en-IN" b="1" dirty="0"/>
              <a:t>index </a:t>
            </a:r>
            <a:r>
              <a:rPr lang="en-IN" dirty="0"/>
              <a:t>with </a:t>
            </a:r>
            <a:r>
              <a:rPr lang="en-IN" dirty="0" smtClean="0"/>
              <a:t>the given element one </a:t>
            </a:r>
            <a:r>
              <a:rPr lang="en-IN" dirty="0"/>
              <a:t>by </a:t>
            </a:r>
            <a:r>
              <a:rPr lang="en-IN" dirty="0" smtClean="0"/>
              <a:t>one, </a:t>
            </a:r>
            <a:r>
              <a:rPr lang="en-IN" dirty="0"/>
              <a:t>until we get </a:t>
            </a:r>
            <a:r>
              <a:rPr lang="en-IN" dirty="0" smtClean="0"/>
              <a:t>the required </a:t>
            </a:r>
            <a:r>
              <a:rPr lang="en-IN" dirty="0"/>
              <a:t>element or end of the array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06065" y="2514600"/>
            <a:ext cx="87630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06065" y="2514600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rgbClr val="A71160"/>
                </a:solidFill>
              </a:rPr>
              <a:t>Step 1: </a:t>
            </a:r>
            <a:r>
              <a:rPr lang="en-IN" b="1" dirty="0" err="1" smtClean="0">
                <a:solidFill>
                  <a:srgbClr val="A71160"/>
                </a:solidFill>
              </a:rPr>
              <a:t>i</a:t>
            </a:r>
            <a:r>
              <a:rPr lang="en-IN" b="1" dirty="0" smtClean="0">
                <a:solidFill>
                  <a:srgbClr val="A71160"/>
                </a:solidFill>
              </a:rPr>
              <a:t>=1</a:t>
            </a:r>
            <a:endParaRPr lang="en-US" b="1" dirty="0">
              <a:solidFill>
                <a:srgbClr val="A711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9049093"/>
                  </p:ext>
                </p:extLst>
              </p:nvPr>
            </p:nvGraphicFramePr>
            <p:xfrm>
              <a:off x="2218580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/>
          <p:cNvGrpSpPr/>
          <p:nvPr/>
        </p:nvGrpSpPr>
        <p:grpSpPr>
          <a:xfrm>
            <a:off x="2447180" y="3505200"/>
            <a:ext cx="260008" cy="614065"/>
            <a:chOff x="457200" y="3505200"/>
            <a:chExt cx="260008" cy="614065"/>
          </a:xfrm>
        </p:grpSpPr>
        <p:sp>
          <p:nvSpPr>
            <p:cNvPr id="12" name="TextBox 11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/>
          <p:cNvCxnSpPr/>
          <p:nvPr/>
        </p:nvCxnSpPr>
        <p:spPr>
          <a:xfrm>
            <a:off x="1506065" y="4424065"/>
            <a:ext cx="40386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3003" y="4439405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2: </a:t>
            </a:r>
            <a:r>
              <a:rPr lang="en-IN" dirty="0" err="1" smtClean="0"/>
              <a:t>i</a:t>
            </a:r>
            <a:r>
              <a:rPr lang="en-IN" dirty="0" smtClean="0"/>
              <a:t>=2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5129698"/>
                  </p:ext>
                </p:extLst>
              </p:nvPr>
            </p:nvGraphicFramePr>
            <p:xfrm>
              <a:off x="2178365" y="494853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962" t="-1316" r="-3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9048" t="-1316" r="-2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923" t="-1316" r="-1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923" t="-1316" r="-2885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2406965" y="5405735"/>
            <a:ext cx="260008" cy="614065"/>
            <a:chOff x="457200" y="3505200"/>
            <a:chExt cx="260008" cy="614065"/>
          </a:xfrm>
        </p:grpSpPr>
        <p:sp>
          <p:nvSpPr>
            <p:cNvPr id="18" name="TextBox 17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>
            <a:off x="5544665" y="2514600"/>
            <a:ext cx="0" cy="388620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56240" y="2526175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3: </a:t>
            </a:r>
            <a:r>
              <a:rPr lang="en-IN" dirty="0" err="1" smtClean="0"/>
              <a:t>i</a:t>
            </a:r>
            <a:r>
              <a:rPr lang="en-IN" dirty="0" smtClean="0"/>
              <a:t>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8868247"/>
                  </p:ext>
                </p:extLst>
              </p:nvPr>
            </p:nvGraphicFramePr>
            <p:xfrm>
              <a:off x="6050991" y="3048000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62" t="-2667" r="-403846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2667" r="-300000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1923" t="-2667" r="-202885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99048" t="-2667" r="-100952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402885" t="-2667" r="-1923" b="-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3" name="Group 22"/>
          <p:cNvGrpSpPr/>
          <p:nvPr/>
        </p:nvGrpSpPr>
        <p:grpSpPr>
          <a:xfrm>
            <a:off x="6789393" y="3505200"/>
            <a:ext cx="260008" cy="614065"/>
            <a:chOff x="457200" y="3505200"/>
            <a:chExt cx="260008" cy="614065"/>
          </a:xfrm>
        </p:grpSpPr>
        <p:sp>
          <p:nvSpPr>
            <p:cNvPr id="24" name="TextBox 23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>
            <a:off x="5544665" y="4416955"/>
            <a:ext cx="4724400" cy="0"/>
          </a:xfrm>
          <a:prstGeom prst="line">
            <a:avLst/>
          </a:prstGeom>
          <a:ln>
            <a:solidFill>
              <a:srgbClr val="890E4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44665" y="4419600"/>
            <a:ext cx="11817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A71160"/>
                </a:solidFill>
              </a:defRPr>
            </a:lvl1pPr>
          </a:lstStyle>
          <a:p>
            <a:r>
              <a:rPr lang="en-IN" dirty="0"/>
              <a:t>Step 4: </a:t>
            </a:r>
            <a:r>
              <a:rPr lang="en-IN" dirty="0" err="1" smtClean="0"/>
              <a:t>i</a:t>
            </a:r>
            <a:r>
              <a:rPr lang="en-IN" dirty="0" smtClean="0"/>
              <a:t>=4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9528966"/>
                  </p:ext>
                </p:extLst>
              </p:nvPr>
            </p:nvGraphicFramePr>
            <p:xfrm>
              <a:off x="6050991" y="4941425"/>
              <a:ext cx="3173685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3473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3473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62" t="-1316" r="-403846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316" r="-300000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1923" t="-1316" r="-202885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99048" t="-1316" r="-100952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402885" t="-1316" r="-1923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9" name="Group 28"/>
          <p:cNvGrpSpPr/>
          <p:nvPr/>
        </p:nvGrpSpPr>
        <p:grpSpPr>
          <a:xfrm>
            <a:off x="7454885" y="5415987"/>
            <a:ext cx="260008" cy="614065"/>
            <a:chOff x="457200" y="3505200"/>
            <a:chExt cx="260008" cy="614065"/>
          </a:xfrm>
        </p:grpSpPr>
        <p:sp>
          <p:nvSpPr>
            <p:cNvPr id="30" name="TextBox 29"/>
            <p:cNvSpPr txBox="1"/>
            <p:nvPr/>
          </p:nvSpPr>
          <p:spPr>
            <a:xfrm>
              <a:off x="457200" y="3657600"/>
              <a:ext cx="2600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C00000"/>
                  </a:solidFill>
                </a:rPr>
                <a:t>i</a:t>
              </a:r>
              <a:endParaRPr lang="en-US" sz="24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587204" y="3505200"/>
              <a:ext cx="0" cy="22860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26" y="4941425"/>
                <a:ext cx="48173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136335" y="6031468"/>
            <a:ext cx="32480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424242"/>
                </a:solidFill>
              </a:rPr>
              <a:t>Element found at </a:t>
            </a:r>
            <a:r>
              <a:rPr lang="en-IN" sz="2000" b="1" dirty="0" err="1">
                <a:solidFill>
                  <a:srgbClr val="424242"/>
                </a:solidFill>
              </a:rPr>
              <a:t>i</a:t>
            </a:r>
            <a:r>
              <a:rPr lang="en-IN" sz="2000" b="1" baseline="30000" dirty="0" err="1">
                <a:solidFill>
                  <a:srgbClr val="424242"/>
                </a:solidFill>
              </a:rPr>
              <a:t>th</a:t>
            </a:r>
            <a:r>
              <a:rPr lang="en-IN" sz="2000" b="1" dirty="0">
                <a:solidFill>
                  <a:srgbClr val="424242"/>
                </a:solidFill>
              </a:rPr>
              <a:t> </a:t>
            </a:r>
            <a:r>
              <a:rPr lang="en-IN" sz="2000" b="1" dirty="0" smtClean="0">
                <a:solidFill>
                  <a:srgbClr val="424242"/>
                </a:solidFill>
              </a:rPr>
              <a:t>index, </a:t>
            </a:r>
            <a:r>
              <a:rPr lang="en-IN" sz="2000" b="1" dirty="0" err="1" smtClean="0">
                <a:solidFill>
                  <a:srgbClr val="424242"/>
                </a:solidFill>
              </a:rPr>
              <a:t>i</a:t>
            </a:r>
            <a:r>
              <a:rPr lang="en-IN" sz="2000" b="1" dirty="0" smtClean="0">
                <a:solidFill>
                  <a:srgbClr val="424242"/>
                </a:solidFill>
              </a:rPr>
              <a:t>=4</a:t>
            </a:r>
            <a:endParaRPr lang="en-US" sz="2000" b="1" dirty="0">
              <a:solidFill>
                <a:srgbClr val="42424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030" y="4019490"/>
                <a:ext cx="822307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691389" y="5924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89" y="5924490"/>
                <a:ext cx="822307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190262" y="4019490"/>
                <a:ext cx="822307" cy="40011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000" b="1" i="1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262" y="4019490"/>
                <a:ext cx="82230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54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0.06081 -3.7037E-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96296E-6 L 0.06823 2.96296E-6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0.06666 -7.40741E-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 animBg="1"/>
      <p:bldP spid="15" grpId="0" animBg="1"/>
      <p:bldP spid="21" grpId="0" animBg="1"/>
      <p:bldP spid="27" grpId="0" animBg="1"/>
      <p:bldP spid="32" grpId="0"/>
      <p:bldP spid="33" grpId="0"/>
      <p:bldP spid="34" grpId="0" animBg="1"/>
      <p:bldP spid="35" grpId="0" animBg="1"/>
      <p:bldP spid="3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	: Array A,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element x</a:t>
            </a: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	: First index of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element x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 A </a:t>
            </a: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or -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1 if not found </a:t>
            </a:r>
            <a:r>
              <a:rPr lang="en-IN" b="1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endParaRPr lang="en-IN" b="1" dirty="0">
              <a:solidFill>
                <a:srgbClr val="C0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Linear_Search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= 1 to last index of </a:t>
            </a:r>
            <a:r>
              <a:rPr lang="en-IN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A 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 if A[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equals </a:t>
            </a:r>
            <a:r>
              <a:rPr lang="en-IN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element x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	 return </a:t>
            </a:r>
            <a:r>
              <a:rPr lang="en-IN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IN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return -1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82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required element in the given array can be found </a:t>
            </a:r>
            <a:r>
              <a:rPr lang="en-US" dirty="0" smtClean="0"/>
              <a:t>at,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E.g</a:t>
            </a:r>
            <a:r>
              <a:rPr lang="en-US" dirty="0"/>
              <a:t>. 2: It is at the first </a:t>
            </a:r>
            <a:r>
              <a:rPr lang="en-US" dirty="0" smtClean="0"/>
              <a:t>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Best Case: </a:t>
            </a:r>
            <a:r>
              <a:rPr lang="en-US" dirty="0"/>
              <a:t>minimum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r>
              <a:rPr lang="en-US" dirty="0" smtClean="0"/>
              <a:t>E.g</a:t>
            </a:r>
            <a:r>
              <a:rPr lang="en-US" dirty="0"/>
              <a:t>. 3 or 1: Anywhere after the first </a:t>
            </a:r>
            <a:r>
              <a:rPr lang="en-US" dirty="0" smtClean="0"/>
              <a:t>position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Average Case: </a:t>
            </a:r>
            <a:r>
              <a:rPr lang="en-US" dirty="0"/>
              <a:t>average number of comparison is required 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7</a:t>
            </a:r>
            <a:r>
              <a:rPr lang="en-US" dirty="0"/>
              <a:t>: Last position or </a:t>
            </a:r>
            <a:r>
              <a:rPr lang="en-US" dirty="0" smtClean="0"/>
              <a:t>element does </a:t>
            </a:r>
            <a:r>
              <a:rPr lang="en-US" dirty="0"/>
              <a:t>not found at </a:t>
            </a:r>
            <a:r>
              <a:rPr lang="en-US" dirty="0" smtClean="0"/>
              <a:t>all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A71160"/>
                </a:solidFill>
              </a:rPr>
              <a:t>Worst Case: </a:t>
            </a:r>
            <a:r>
              <a:rPr lang="en-US" dirty="0"/>
              <a:t>maximum comparison is required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900519" y="4480339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 smtClean="0"/>
                  <a:t>Search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19" y="4480339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494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13742"/>
                  </p:ext>
                </p:extLst>
              </p:nvPr>
            </p:nvGraphicFramePr>
            <p:xfrm>
              <a:off x="4105658" y="4498857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5520343" y="4097415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206222" y="3866127"/>
            <a:ext cx="182880" cy="109728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2849811" y="5333806"/>
            <a:ext cx="1322114" cy="36576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4886406" y="5645746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Average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6970194" y="3609771"/>
            <a:ext cx="1447800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Worst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88" y="4480339"/>
                <a:ext cx="376518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88" y="4494392"/>
                <a:ext cx="376518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3279" r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73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 smtClean="0"/>
              <a:t>Algorithm?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process or a set of rules to be followed to achieve desired output, especially by a computer.</a:t>
            </a:r>
          </a:p>
          <a:p>
            <a:pPr lvl="1"/>
            <a:endParaRPr lang="en-US" sz="2200" b="1" i="1" dirty="0"/>
          </a:p>
          <a:p>
            <a:pPr lvl="4"/>
            <a:endParaRPr lang="en-US" b="1" i="1" dirty="0" smtClean="0"/>
          </a:p>
          <a:p>
            <a:pPr lvl="1"/>
            <a:endParaRPr lang="en-US" b="1" i="1" dirty="0" smtClean="0"/>
          </a:p>
          <a:p>
            <a:pPr lvl="1"/>
            <a:endParaRPr lang="en-US" b="1" i="1" dirty="0"/>
          </a:p>
          <a:p>
            <a:pPr marL="457200" lvl="1" indent="0">
              <a:buNone/>
            </a:pPr>
            <a:endParaRPr lang="en-US" b="1" i="1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sz="2600" dirty="0" smtClean="0"/>
          </a:p>
          <a:p>
            <a:r>
              <a:rPr lang="en-US" dirty="0" smtClean="0"/>
              <a:t>An </a:t>
            </a:r>
            <a:r>
              <a:rPr lang="en-US" dirty="0"/>
              <a:t>algorithm is </a:t>
            </a:r>
            <a:r>
              <a:rPr lang="en-US" b="1" dirty="0">
                <a:solidFill>
                  <a:srgbClr val="AD1457"/>
                </a:solidFill>
              </a:rPr>
              <a:t>any</a:t>
            </a:r>
            <a:r>
              <a:rPr lang="en-US" dirty="0">
                <a:solidFill>
                  <a:srgbClr val="AD1457"/>
                </a:solidFill>
              </a:rPr>
              <a:t> </a:t>
            </a:r>
            <a:r>
              <a:rPr lang="en-US" b="1" dirty="0">
                <a:solidFill>
                  <a:srgbClr val="AD1457"/>
                </a:solidFill>
              </a:rPr>
              <a:t>well-defined computational procedure </a:t>
            </a:r>
            <a:r>
              <a:rPr lang="en-US" dirty="0"/>
              <a:t>that takes some value, or a set of values as </a:t>
            </a:r>
            <a:r>
              <a:rPr lang="en-US" dirty="0" smtClean="0"/>
              <a:t>input </a:t>
            </a:r>
            <a:r>
              <a:rPr lang="en-US" dirty="0"/>
              <a:t>and </a:t>
            </a:r>
            <a:r>
              <a:rPr lang="en-US" dirty="0" smtClean="0"/>
              <a:t>produces </a:t>
            </a:r>
            <a:r>
              <a:rPr lang="en-US" dirty="0"/>
              <a:t>some value, or a set of values as output</a:t>
            </a:r>
            <a:r>
              <a:rPr lang="en-US" dirty="0" smtClean="0"/>
              <a:t>.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228395" y="2627137"/>
            <a:ext cx="1125415" cy="689317"/>
          </a:xfrm>
          <a:prstGeom prst="rightArrow">
            <a:avLst>
              <a:gd name="adj1" fmla="val 50000"/>
              <a:gd name="adj2" fmla="val 7449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7613301" y="2627137"/>
            <a:ext cx="1125415" cy="689317"/>
          </a:xfrm>
          <a:prstGeom prst="rightArrow">
            <a:avLst>
              <a:gd name="adj1" fmla="val 50000"/>
              <a:gd name="adj2" fmla="val 74490"/>
            </a:avLst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71" y="2192768"/>
            <a:ext cx="1280160" cy="1763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93" y="2348276"/>
            <a:ext cx="2011680" cy="14523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8044" y="2385280"/>
            <a:ext cx="1371600" cy="12089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12745" y="400900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Output</a:t>
            </a:r>
            <a:endParaRPr lang="en-IN" b="1" dirty="0">
              <a:solidFill>
                <a:srgbClr val="42424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4465" y="4008986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Algorithm </a:t>
            </a:r>
            <a:endParaRPr lang="en-IN" b="1" dirty="0">
              <a:solidFill>
                <a:srgbClr val="42424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73565" y="4008985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 smtClean="0">
                <a:solidFill>
                  <a:srgbClr val="424242"/>
                </a:solidFill>
              </a:rPr>
              <a:t>Program </a:t>
            </a:r>
            <a:endParaRPr lang="en-IN" b="1" dirty="0">
              <a:solidFill>
                <a:srgbClr val="42424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187129" y="1464024"/>
            <a:ext cx="1205437" cy="816293"/>
            <a:chOff x="5187129" y="1464024"/>
            <a:chExt cx="1205437" cy="81629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9606" y="1604313"/>
              <a:ext cx="822960" cy="67600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187129" y="1464024"/>
              <a:ext cx="764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b="1" dirty="0" smtClean="0">
                  <a:solidFill>
                    <a:srgbClr val="A3115D"/>
                  </a:solidFill>
                </a:rPr>
                <a:t>Input </a:t>
              </a:r>
              <a:endParaRPr lang="en-IN" sz="2000" b="1" dirty="0">
                <a:solidFill>
                  <a:srgbClr val="A3115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300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7" grpId="0"/>
      <p:bldP spid="19" grpId="0"/>
      <p:bldP spid="2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Search -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required element in the given array can be found </a:t>
            </a:r>
            <a:r>
              <a:rPr lang="en-US" dirty="0" smtClean="0"/>
              <a:t>at,</a:t>
            </a:r>
          </a:p>
          <a:p>
            <a:pPr marL="914400" lvl="1" indent="-457200">
              <a:buFont typeface="+mj-lt"/>
              <a:buAutoNum type="arabicPeriod" startAt="2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58165" y="4754662"/>
                <a:ext cx="21739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IN" sz="2400" b="1" dirty="0" smtClean="0"/>
                  <a:t>Search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65" y="4754662"/>
                <a:ext cx="2173939" cy="461665"/>
              </a:xfrm>
              <a:prstGeom prst="rect">
                <a:avLst/>
              </a:prstGeom>
              <a:blipFill>
                <a:blip r:embed="rId2"/>
                <a:stretch>
                  <a:fillRect l="-420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b="1" i="1" dirty="0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032846"/>
                  </p:ext>
                </p:extLst>
              </p:nvPr>
            </p:nvGraphicFramePr>
            <p:xfrm>
              <a:off x="4863304" y="4773180"/>
              <a:ext cx="3173688" cy="457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43526081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2632" r="-5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2632" r="-4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2632" r="-3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2632" r="-2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2632" r="-102299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2632" r="-2299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Left Brace 13"/>
          <p:cNvSpPr/>
          <p:nvPr/>
        </p:nvSpPr>
        <p:spPr>
          <a:xfrm rot="16200000">
            <a:off x="6277989" y="4371738"/>
            <a:ext cx="340660" cy="2065723"/>
          </a:xfrm>
          <a:prstGeom prst="leftBrace">
            <a:avLst>
              <a:gd name="adj1" fmla="val 8333"/>
              <a:gd name="adj2" fmla="val 5065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6200000">
            <a:off x="7963868" y="4140450"/>
            <a:ext cx="182880" cy="1097280"/>
          </a:xfrm>
          <a:prstGeom prst="rightBrace">
            <a:avLst>
              <a:gd name="adj1" fmla="val 8333"/>
              <a:gd name="adj2" fmla="val 47541"/>
            </a:avLst>
          </a:prstGeom>
          <a:ln w="28575">
            <a:solidFill>
              <a:srgbClr val="A711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3701586" y="5621576"/>
            <a:ext cx="1322114" cy="365760"/>
          </a:xfrm>
          <a:prstGeom prst="wedgeRoundRectCallout">
            <a:avLst>
              <a:gd name="adj1" fmla="val 60195"/>
              <a:gd name="adj2" fmla="val -153521"/>
              <a:gd name="adj3" fmla="val 1666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Best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>
          <a:xfrm>
            <a:off x="5644052" y="5920069"/>
            <a:ext cx="1904358" cy="365760"/>
          </a:xfrm>
          <a:prstGeom prst="wedgeRoundRectCallout">
            <a:avLst>
              <a:gd name="adj1" fmla="val -7128"/>
              <a:gd name="adj2" fmla="val -1272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Average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7727840" y="3884094"/>
            <a:ext cx="1447800" cy="365760"/>
          </a:xfrm>
          <a:prstGeom prst="wedgeRoundRectCallout">
            <a:avLst>
              <a:gd name="adj1" fmla="val -30798"/>
              <a:gd name="adj2" fmla="val 11874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A711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Worst Case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834" y="4754662"/>
                <a:ext cx="376518" cy="461665"/>
              </a:xfrm>
              <a:prstGeom prst="rect">
                <a:avLst/>
              </a:prstGeom>
              <a:blipFill>
                <a:blip r:embed="rId4"/>
                <a:stretch>
                  <a:fillRect l="-1613"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634" y="4768715"/>
                <a:ext cx="376518" cy="461665"/>
              </a:xfrm>
              <a:prstGeom prst="rect">
                <a:avLst/>
              </a:prstGeom>
              <a:blipFill>
                <a:blip r:embed="rId5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>
          <a:xfrm>
            <a:off x="601569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1: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2 which is at the first position so minimum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comparison is required</a:t>
            </a:r>
          </a:p>
          <a:p>
            <a:pPr indent="-57150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70418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2: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</a:t>
            </a:r>
            <a:r>
              <a:rPr lang="en-US" sz="2200" dirty="0" smtClean="0">
                <a:solidFill>
                  <a:srgbClr val="424242"/>
                </a:solidFill>
              </a:rPr>
              <a:t>3 anywhere </a:t>
            </a:r>
            <a:r>
              <a:rPr lang="en-US" sz="2200" dirty="0">
                <a:solidFill>
                  <a:srgbClr val="424242"/>
                </a:solidFill>
              </a:rPr>
              <a:t>after the first position </a:t>
            </a:r>
            <a:r>
              <a:rPr lang="en-US" sz="2200" dirty="0" smtClean="0">
                <a:solidFill>
                  <a:srgbClr val="424242"/>
                </a:solidFill>
              </a:rPr>
              <a:t>so, an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average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 of comparison is required </a:t>
            </a:r>
          </a:p>
          <a:p>
            <a:pPr indent="-57150" algn="just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25820" y="1528740"/>
            <a:ext cx="3474720" cy="21031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3</a:t>
            </a:r>
            <a:r>
              <a:rPr lang="en-US" sz="22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: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element 7 at last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position or element does not found at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all, maximum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comparison is required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5929" y="3080145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Best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4778" y="3080145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Average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20180" y="3080145"/>
            <a:ext cx="2286000" cy="548640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Worst Case 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9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33" grpId="0" animBg="1"/>
      <p:bldP spid="34" grpId="0" animBg="1"/>
      <p:bldP spid="35" grpId="0" animBg="1"/>
      <p:bldP spid="4" grpId="0" animBg="1"/>
      <p:bldP spid="36" grpId="0" animBg="1"/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Algorithm</a:t>
            </a:r>
          </a:p>
        </p:txBody>
      </p:sp>
      <p:graphicFrame>
        <p:nvGraphicFramePr>
          <p:cNvPr id="4" name="Content Placeholder 6"/>
          <p:cNvGraphicFramePr>
            <a:graphicFrameLocks/>
          </p:cNvGraphicFramePr>
          <p:nvPr>
            <p:extLst/>
          </p:nvPr>
        </p:nvGraphicFramePr>
        <p:xfrm>
          <a:off x="1473200" y="1263650"/>
          <a:ext cx="9220200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Case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Average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73200" y="2090293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minimum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average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Resource usage is maximum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423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473200" y="2792476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optimal condition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random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Algorithm’s behavior under the worst condition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91564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473200" y="3494659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Minimum number of steps or operations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Average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Maximum number of steps or operations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579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473200" y="4196842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Lower bound on running time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Average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 smtClean="0"/>
                        <a:t>Upper bound on running time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8193592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473200" y="4899025"/>
          <a:ext cx="9220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73400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6146800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Generally do not occur in real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002060"/>
                          </a:solidFill>
                        </a:rPr>
                        <a:t>Average and worst-case performances are the most used in algorithm analysis.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111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3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Suppose</a:t>
            </a:r>
            <a:r>
              <a:rPr lang="en-US" sz="2400" dirty="0">
                <a:solidFill>
                  <a:schemeClr val="bg1"/>
                </a:solidFill>
              </a:rPr>
              <a:t>, you are writing a program to find a book from the shelf.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For any required book, it will start checking books one by one from the bottom.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If you wanted Harry Potter 3, it would only take 3 actions (or tries) because it’s the third book in the sequence.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If Harry Potter 7 — it’s the last book so it would have to check all 7 books.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What if there are total 10 books? How about 10,00,000 books? It would take 1 million tries.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2.bp.blogspot.com/_5PudbMqUjng/TR5Cu-fq4ZI/AAAAAAAAACk/t_oojdxP-c8/s400/harrypot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7899" y="1962297"/>
            <a:ext cx="4206240" cy="325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"/>
            <a:ext cx="6096000" cy="830997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Book </a:t>
            </a:r>
            <a:r>
              <a:rPr lang="en-US" sz="3200" b="1" dirty="0">
                <a:solidFill>
                  <a:srgbClr val="424242"/>
                </a:solidFill>
              </a:rPr>
              <a:t>F</a:t>
            </a:r>
            <a:r>
              <a:rPr lang="en-US" sz="3200" b="1" dirty="0" smtClean="0">
                <a:solidFill>
                  <a:srgbClr val="424242"/>
                </a:solidFill>
              </a:rPr>
              <a:t>inder Example </a:t>
            </a:r>
            <a:endParaRPr lang="en-US" sz="3200" b="1" dirty="0">
              <a:solidFill>
                <a:srgbClr val="424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Sorting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sorting numbers in Ascending / Increasing order.</a:t>
            </a:r>
          </a:p>
          <a:p>
            <a:r>
              <a:rPr lang="en-US" dirty="0"/>
              <a:t>The initial arrangement of given numbers can be in any of the following three orders.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dirty="0"/>
              <a:t>Numbers are already in required order, i.e., Ascending order </a:t>
            </a:r>
          </a:p>
          <a:p>
            <a:pPr marL="544512" lvl="1" indent="0">
              <a:buNone/>
            </a:pPr>
            <a:r>
              <a:rPr lang="en-US" dirty="0"/>
              <a:t>No change is required – </a:t>
            </a:r>
            <a:r>
              <a:rPr lang="en-US" b="1" dirty="0">
                <a:solidFill>
                  <a:srgbClr val="A71160"/>
                </a:solidFill>
              </a:rPr>
              <a:t>Best Case</a:t>
            </a:r>
          </a:p>
          <a:p>
            <a:pPr marL="1001712" lvl="1" indent="-457200">
              <a:buFont typeface="+mj-lt"/>
              <a:buAutoNum type="arabicPeriod" startAt="2"/>
            </a:pPr>
            <a:r>
              <a:rPr lang="en-US" dirty="0"/>
              <a:t>Numbers are randomly arranged initially.</a:t>
            </a:r>
          </a:p>
          <a:p>
            <a:pPr marL="544512" lvl="1" indent="0">
              <a:buNone/>
            </a:pPr>
            <a:r>
              <a:rPr lang="en-US" dirty="0"/>
              <a:t>Some numbers will change their position – </a:t>
            </a:r>
            <a:r>
              <a:rPr lang="en-US" b="1" dirty="0">
                <a:solidFill>
                  <a:srgbClr val="A71160"/>
                </a:solidFill>
              </a:rPr>
              <a:t>Average Case</a:t>
            </a:r>
          </a:p>
          <a:p>
            <a:pPr marL="1001712" lvl="1" indent="-457200">
              <a:buFont typeface="+mj-lt"/>
              <a:buAutoNum type="arabicPeriod" startAt="3"/>
            </a:pPr>
            <a:r>
              <a:rPr lang="en-US" dirty="0"/>
              <a:t>Numbers are initially arranged in Descending or Decreasing order. </a:t>
            </a:r>
          </a:p>
          <a:p>
            <a:pPr marL="544512" lvl="1" indent="0">
              <a:buNone/>
            </a:pPr>
            <a:r>
              <a:rPr lang="en-US" dirty="0"/>
              <a:t>All numbers will change their position – </a:t>
            </a:r>
            <a:r>
              <a:rPr lang="en-US" b="1" dirty="0">
                <a:solidFill>
                  <a:srgbClr val="A71160"/>
                </a:solidFill>
              </a:rPr>
              <a:t>Worst Case</a:t>
            </a:r>
          </a:p>
          <a:p>
            <a:pPr marL="1001712" lvl="1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018296"/>
                  </p:ext>
                </p:extLst>
              </p:nvPr>
            </p:nvGraphicFramePr>
            <p:xfrm>
              <a:off x="3623361" y="4342418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6409004"/>
                  </p:ext>
                </p:extLst>
              </p:nvPr>
            </p:nvGraphicFramePr>
            <p:xfrm>
              <a:off x="362336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8931786"/>
                  </p:ext>
                </p:extLst>
              </p:nvPr>
            </p:nvGraphicFramePr>
            <p:xfrm>
              <a:off x="3623361" y="5510343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5290841"/>
                  </p:ext>
                </p:extLst>
              </p:nvPr>
            </p:nvGraphicFramePr>
            <p:xfrm>
              <a:off x="8027721" y="4926380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540538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124500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124500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89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Sorting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are sorting numbers in Ascending / Increasing order.</a:t>
            </a:r>
          </a:p>
          <a:p>
            <a:r>
              <a:rPr lang="en-US" dirty="0"/>
              <a:t>The initial arrangement of given numbers can be in any of the following three orders.</a:t>
            </a:r>
          </a:p>
          <a:p>
            <a:pPr marL="544512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4233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6080504"/>
                  </p:ext>
                </p:extLst>
              </p:nvPr>
            </p:nvGraphicFramePr>
            <p:xfrm>
              <a:off x="3623361" y="4786169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139871447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2004732"/>
                  </p:ext>
                </p:extLst>
              </p:nvPr>
            </p:nvGraphicFramePr>
            <p:xfrm>
              <a:off x="362336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95985421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83935437"/>
                  </p:ext>
                </p:extLst>
              </p:nvPr>
            </p:nvGraphicFramePr>
            <p:xfrm>
              <a:off x="3623361" y="5954094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155601329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49" t="-1515" r="-5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49" t="-1515" r="-4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1149" t="-1515" r="-3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1149" t="-1515" r="-2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401149" t="-1515" r="-102299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1149" t="-1515" r="-2299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𝟐𝟑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b="1" i="1" dirty="0" smtClean="0">
                                    <a:latin typeface="Cambria Math" panose="02040503050406030204" pitchFamily="18" charset="0"/>
                                  </a:rPr>
                                  <m:t>𝟑𝟐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𝟒𝟏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546818"/>
                  </p:ext>
                </p:extLst>
              </p:nvPr>
            </p:nvGraphicFramePr>
            <p:xfrm>
              <a:off x="8027721" y="5370131"/>
              <a:ext cx="3173688" cy="3962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89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28948">
                      <a:extLst>
                        <a:ext uri="{9D8B030D-6E8A-4147-A177-3AD203B41FA5}">
                          <a16:colId xmlns:a16="http://schemas.microsoft.com/office/drawing/2014/main" val="2547585649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9" t="-1515" r="-5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49" t="-1515" r="-4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1149" t="-1515" r="-3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01149" t="-1515" r="-2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01149" t="-1515" r="-102299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599C9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01149" t="-1515" r="-2299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/>
          <p:cNvCxnSpPr>
            <a:stCxn id="4" idx="3"/>
            <a:endCxn id="7" idx="1"/>
          </p:cNvCxnSpPr>
          <p:nvPr/>
        </p:nvCxnSpPr>
        <p:spPr>
          <a:xfrm>
            <a:off x="6797049" y="4984289"/>
            <a:ext cx="1230672" cy="583962"/>
          </a:xfrm>
          <a:prstGeom prst="straightConnector1">
            <a:avLst/>
          </a:prstGeom>
          <a:ln w="9525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6797049" y="5568251"/>
            <a:ext cx="1230672" cy="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  <a:endCxn id="7" idx="1"/>
          </p:cNvCxnSpPr>
          <p:nvPr/>
        </p:nvCxnSpPr>
        <p:spPr>
          <a:xfrm flipV="1">
            <a:off x="6797049" y="5568251"/>
            <a:ext cx="1230672" cy="583963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01569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1: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already in required order, i.e., Ascending order </a:t>
            </a:r>
          </a:p>
          <a:p>
            <a:pPr indent="-457200" algn="just"/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 change is required 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70418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2: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randomly arranged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initially. Some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will change their position</a:t>
            </a:r>
          </a:p>
          <a:p>
            <a:pPr indent="-57150" algn="just">
              <a:spcAft>
                <a:spcPts val="1200"/>
              </a:spcAft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25820" y="2012832"/>
            <a:ext cx="3474720" cy="2286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indent="-457200" algn="just"/>
            <a:r>
              <a:rPr lang="en-US" sz="22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Case 3: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are initially arranged in Descending </a:t>
            </a:r>
            <a:r>
              <a:rPr lang="en-US" sz="2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order so, all </a:t>
            </a:r>
            <a:r>
              <a:rPr lang="en-US" sz="2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numbers will change their position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95929" y="3752879"/>
            <a:ext cx="2286000" cy="54864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Best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64778" y="3752879"/>
            <a:ext cx="2286000" cy="548640"/>
          </a:xfrm>
          <a:prstGeom prst="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Average Case </a:t>
            </a:r>
            <a:endParaRPr lang="en-US" sz="2400" dirty="0">
              <a:solidFill>
                <a:srgbClr val="A711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720180" y="3752879"/>
            <a:ext cx="2286000" cy="548640"/>
          </a:xfrm>
          <a:prstGeom prst="rect">
            <a:avLst/>
          </a:prstGeom>
          <a:noFill/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71160"/>
                </a:solidFill>
              </a:rPr>
              <a:t>Worst Case </a:t>
            </a:r>
            <a:endParaRPr lang="en-US" sz="2400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9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Best, Average, &amp; Worst Case</a:t>
            </a:r>
          </a:p>
        </p:txBody>
      </p:sp>
      <p:graphicFrame>
        <p:nvGraphicFramePr>
          <p:cNvPr id="5" name="Content Placeholder 6"/>
          <p:cNvGraphicFramePr>
            <a:graphicFrameLocks/>
          </p:cNvGraphicFramePr>
          <p:nvPr>
            <p:extLst/>
          </p:nvPr>
        </p:nvGraphicFramePr>
        <p:xfrm>
          <a:off x="1247774" y="1707401"/>
          <a:ext cx="9601199" cy="825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6999">
                  <a:extLst>
                    <a:ext uri="{9D8B030D-6E8A-4147-A177-3AD203B41FA5}">
                      <a16:colId xmlns:a16="http://schemas.microsoft.com/office/drawing/2014/main" val="2537892373"/>
                    </a:ext>
                  </a:extLst>
                </a:gridCol>
                <a:gridCol w="2352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976">
                  <a:extLst>
                    <a:ext uri="{9D8B030D-6E8A-4147-A177-3AD203B41FA5}">
                      <a16:colId xmlns:a16="http://schemas.microsoft.com/office/drawing/2014/main" val="3362168067"/>
                    </a:ext>
                  </a:extLst>
                </a:gridCol>
              </a:tblGrid>
              <a:tr h="8255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Problem </a:t>
                      </a:r>
                      <a:endParaRPr lang="en-US" sz="2400" dirty="0"/>
                    </a:p>
                  </a:txBody>
                  <a:tcPr anchor="ctr"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Average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Case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247773" y="2534044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483">
                  <a:extLst>
                    <a:ext uri="{9D8B030D-6E8A-4147-A177-3AD203B41FA5}">
                      <a16:colId xmlns:a16="http://schemas.microsoft.com/office/drawing/2014/main" val="3789358302"/>
                    </a:ext>
                  </a:extLst>
                </a:gridCol>
                <a:gridCol w="2350078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0016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2623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Linear Search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at the first position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in any of the middle positions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Element at last position or not present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4239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47773" y="3235468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8786">
                  <a:extLst>
                    <a:ext uri="{9D8B030D-6E8A-4147-A177-3AD203B41FA5}">
                      <a16:colId xmlns:a16="http://schemas.microsoft.com/office/drawing/2014/main" val="2695042085"/>
                    </a:ext>
                  </a:extLst>
                </a:gridCol>
                <a:gridCol w="2345801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Book Finder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The first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Any book in-between</a:t>
                      </a:r>
                    </a:p>
                    <a:p>
                      <a:pPr algn="just"/>
                      <a:endParaRPr lang="en-US" sz="2000" b="0" dirty="0" smtClean="0"/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The last book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9156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247773" y="3940976"/>
          <a:ext cx="9601200" cy="701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03273">
                  <a:extLst>
                    <a:ext uri="{9D8B030D-6E8A-4147-A177-3AD203B41FA5}">
                      <a16:colId xmlns:a16="http://schemas.microsoft.com/office/drawing/2014/main" val="3251830095"/>
                    </a:ext>
                  </a:extLst>
                </a:gridCol>
                <a:gridCol w="2351314">
                  <a:extLst>
                    <a:ext uri="{9D8B030D-6E8A-4147-A177-3AD203B41FA5}">
                      <a16:colId xmlns:a16="http://schemas.microsoft.com/office/drawing/2014/main" val="1613497744"/>
                    </a:ext>
                  </a:extLst>
                </a:gridCol>
                <a:gridCol w="2532185">
                  <a:extLst>
                    <a:ext uri="{9D8B030D-6E8A-4147-A177-3AD203B41FA5}">
                      <a16:colId xmlns:a16="http://schemas.microsoft.com/office/drawing/2014/main" val="3313175590"/>
                    </a:ext>
                  </a:extLst>
                </a:gridCol>
                <a:gridCol w="2814428">
                  <a:extLst>
                    <a:ext uri="{9D8B030D-6E8A-4147-A177-3AD203B41FA5}">
                      <a16:colId xmlns:a16="http://schemas.microsoft.com/office/drawing/2014/main" val="2972457118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>
                          <a:solidFill>
                            <a:srgbClr val="A71160"/>
                          </a:solidFill>
                        </a:rPr>
                        <a:t>Sorting </a:t>
                      </a:r>
                    </a:p>
                  </a:txBody>
                  <a:tcPr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Already sorted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Randomly arranged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7EB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0" dirty="0" smtClean="0"/>
                        <a:t>Sorted in reverse order </a:t>
                      </a:r>
                    </a:p>
                  </a:txBody>
                  <a:tcPr>
                    <a:lnL w="12700" cap="flat" cmpd="sng" algn="ctr">
                      <a:solidFill>
                        <a:srgbClr val="A014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27EB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5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60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Asymptotic Notations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A71160"/>
                </a:solidFill>
              </a:rPr>
              <a:t>theoretical (priori) approach </a:t>
            </a:r>
            <a:r>
              <a:rPr lang="en-US" dirty="0"/>
              <a:t>of analyzing an algorithm to measure the efficiency does not depend on the implementation of the algorithm.   </a:t>
            </a:r>
          </a:p>
          <a:p>
            <a:r>
              <a:rPr lang="en-US" dirty="0"/>
              <a:t>In this approach, the running time of an algorithm is describes as </a:t>
            </a:r>
            <a:r>
              <a:rPr lang="en-US" dirty="0">
                <a:solidFill>
                  <a:srgbClr val="A71160"/>
                </a:solidFill>
              </a:rPr>
              <a:t>Asymptotic Notations. </a:t>
            </a:r>
          </a:p>
          <a:p>
            <a:r>
              <a:rPr lang="en-US" dirty="0"/>
              <a:t>Computing the running time of algorithm’s operations in mathematical units of computation and defining the mathematical formula of its run-time performance is referred to as </a:t>
            </a:r>
            <a:r>
              <a:rPr lang="en-US" dirty="0">
                <a:solidFill>
                  <a:srgbClr val="A71160"/>
                </a:solidFill>
              </a:rPr>
              <a:t>Asymptotic Analysis. </a:t>
            </a:r>
          </a:p>
          <a:p>
            <a:r>
              <a:rPr lang="en-US" dirty="0"/>
              <a:t>An algorithm </a:t>
            </a:r>
            <a:r>
              <a:rPr lang="en-US" dirty="0">
                <a:solidFill>
                  <a:srgbClr val="A71160"/>
                </a:solidFill>
              </a:rPr>
              <a:t>may not have </a:t>
            </a:r>
            <a:r>
              <a:rPr lang="en-US" dirty="0"/>
              <a:t>the same performance for different types of inputs. With the increase in the input size, the performance will change.</a:t>
            </a:r>
          </a:p>
          <a:p>
            <a:r>
              <a:rPr lang="en-US" dirty="0"/>
              <a:t>Asymptotic analysis accomplishes the study of </a:t>
            </a:r>
            <a:r>
              <a:rPr lang="en-US" dirty="0">
                <a:solidFill>
                  <a:srgbClr val="A71160"/>
                </a:solidFill>
              </a:rPr>
              <a:t>change in performance </a:t>
            </a:r>
            <a:r>
              <a:rPr lang="en-US" dirty="0"/>
              <a:t>of the algorithm with the change in the order of the input size.</a:t>
            </a:r>
          </a:p>
          <a:p>
            <a:r>
              <a:rPr lang="en-US" dirty="0"/>
              <a:t>Using Asymptotic analysis, we can very well define the </a:t>
            </a:r>
            <a:r>
              <a:rPr lang="en-US" dirty="0">
                <a:solidFill>
                  <a:srgbClr val="A71160"/>
                </a:solidFill>
              </a:rPr>
              <a:t>best case, average case, and worst case</a:t>
            </a:r>
            <a:r>
              <a:rPr lang="en-US" dirty="0"/>
              <a:t> scenario of an algorithm.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Asymptotic notations are mathematical notations used to represent the </a:t>
                </a:r>
                <a:r>
                  <a:rPr lang="en-US" dirty="0">
                    <a:solidFill>
                      <a:srgbClr val="A71160"/>
                    </a:solidFill>
                  </a:rPr>
                  <a:t>time complexity </a:t>
                </a:r>
                <a:r>
                  <a:rPr lang="en-US" dirty="0"/>
                  <a:t>of algorithms for Asymptotic analysis.</a:t>
                </a:r>
              </a:p>
              <a:p>
                <a:r>
                  <a:rPr lang="en-US" dirty="0"/>
                  <a:t>Following are the </a:t>
                </a:r>
                <a:r>
                  <a:rPr lang="en-US" dirty="0">
                    <a:solidFill>
                      <a:srgbClr val="A71160"/>
                    </a:solidFill>
                  </a:rPr>
                  <a:t>commonly used asymptotic notations </a:t>
                </a:r>
                <a:r>
                  <a:rPr lang="en-US" dirty="0"/>
                  <a:t>to calculate the running time complexity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Ο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/>
                  <a:t> Notation</a:t>
                </a:r>
              </a:p>
              <a:p>
                <a:r>
                  <a:rPr lang="en-US" dirty="0"/>
                  <a:t>This is also known as an algorithm’s </a:t>
                </a:r>
                <a:r>
                  <a:rPr lang="en-US" dirty="0">
                    <a:solidFill>
                      <a:srgbClr val="A71160"/>
                    </a:solidFill>
                  </a:rPr>
                  <a:t>growth rate.</a:t>
                </a:r>
              </a:p>
              <a:p>
                <a:r>
                  <a:rPr lang="en-US" dirty="0"/>
                  <a:t>Asymptotic Notations are used,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To characterize the </a:t>
                </a:r>
                <a:r>
                  <a:rPr lang="en-US" dirty="0">
                    <a:solidFill>
                      <a:srgbClr val="A71160"/>
                    </a:solidFill>
                  </a:rPr>
                  <a:t>complexity</a:t>
                </a:r>
                <a:r>
                  <a:rPr lang="en-US" dirty="0"/>
                  <a:t> of an algorithm.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To compare the </a:t>
                </a:r>
                <a:r>
                  <a:rPr lang="en-US" dirty="0">
                    <a:solidFill>
                      <a:srgbClr val="A71160"/>
                    </a:solidFill>
                  </a:rPr>
                  <a:t>performance</a:t>
                </a:r>
                <a:r>
                  <a:rPr lang="en-US" dirty="0"/>
                  <a:t> of two or more algorithms solving the same problem.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54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-Notation (Big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 notation) (Upper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formal way to express the </a:t>
                </a:r>
                <a:r>
                  <a:rPr lang="en-US" dirty="0">
                    <a:solidFill>
                      <a:srgbClr val="A71160"/>
                    </a:solidFill>
                  </a:rPr>
                  <a:t>upper bound </a:t>
                </a:r>
                <a:r>
                  <a:rPr lang="en-US" dirty="0"/>
                  <a:t>of an algorithm's running time. </a:t>
                </a:r>
                <a:endParaRPr lang="en-US" dirty="0" smtClean="0"/>
              </a:p>
              <a:p>
                <a:r>
                  <a:rPr lang="en-US" dirty="0" smtClean="0"/>
                  <a:t>It </a:t>
                </a:r>
                <a:r>
                  <a:rPr lang="en-US" dirty="0"/>
                  <a:t>measures the </a:t>
                </a:r>
                <a:r>
                  <a:rPr lang="en-US" dirty="0">
                    <a:solidFill>
                      <a:srgbClr val="A71160"/>
                    </a:solidFill>
                  </a:rPr>
                  <a:t>worst case time complexity </a:t>
                </a:r>
                <a:r>
                  <a:rPr lang="en-US" dirty="0"/>
                  <a:t>or the longest amount of time an algorithm can possibly take to complete.</a:t>
                </a:r>
              </a:p>
              <a:p>
                <a:r>
                  <a:rPr lang="en-US" dirty="0"/>
                  <a:t>For a given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the set of functions,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such 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200" dirty="0" smtClean="0">
                    <a:solidFill>
                      <a:srgbClr val="002060"/>
                    </a:solidFill>
                  </a:rPr>
                  <a:t>}</a:t>
                </a:r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69727" y="2765582"/>
            <a:ext cx="11215692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66" y="3606975"/>
            <a:ext cx="549906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</a:t>
            </a:r>
            <a:r>
              <a:rPr lang="en-US" dirty="0" smtClean="0"/>
              <a:t>An </a:t>
            </a:r>
            <a:r>
              <a:rPr lang="en-US" dirty="0"/>
              <a:t>A</a:t>
            </a:r>
            <a:r>
              <a:rPr lang="en-US" dirty="0" smtClean="0"/>
              <a:t>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 smtClean="0"/>
              <a:t>Finiteness</a:t>
            </a:r>
            <a:r>
              <a:rPr lang="en-US" sz="2400" dirty="0"/>
              <a:t>: An algorithm must always terminate after a </a:t>
            </a:r>
            <a:r>
              <a:rPr lang="en-US" sz="2400" dirty="0">
                <a:solidFill>
                  <a:srgbClr val="AD1457"/>
                </a:solidFill>
              </a:rPr>
              <a:t>finite number of steps</a:t>
            </a:r>
            <a:r>
              <a:rPr lang="en-US" sz="2400" dirty="0"/>
              <a:t>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/>
              <a:t>Definiteness</a:t>
            </a:r>
            <a:r>
              <a:rPr lang="en-US" sz="2400" dirty="0"/>
              <a:t>: Each step of an algorithm must be </a:t>
            </a:r>
            <a:r>
              <a:rPr lang="en-US" sz="2400" dirty="0">
                <a:solidFill>
                  <a:srgbClr val="AD1457"/>
                </a:solidFill>
              </a:rPr>
              <a:t>precisely defined.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/>
              <a:t>Input</a:t>
            </a:r>
            <a:r>
              <a:rPr lang="en-US" sz="2400" dirty="0"/>
              <a:t>: An algorithm has </a:t>
            </a:r>
            <a:r>
              <a:rPr lang="en-US" sz="2400" dirty="0">
                <a:solidFill>
                  <a:srgbClr val="AD1457"/>
                </a:solidFill>
              </a:rPr>
              <a:t>zero or more </a:t>
            </a:r>
            <a:r>
              <a:rPr lang="en-US" sz="2400" dirty="0"/>
              <a:t>inputs.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/>
              <a:t>Output</a:t>
            </a:r>
            <a:r>
              <a:rPr lang="en-US" sz="2400" dirty="0"/>
              <a:t>: An algorithm must have </a:t>
            </a:r>
            <a:r>
              <a:rPr lang="en-US" sz="2400" dirty="0">
                <a:solidFill>
                  <a:srgbClr val="AD1457"/>
                </a:solidFill>
              </a:rPr>
              <a:t>at least one </a:t>
            </a:r>
            <a:r>
              <a:rPr lang="en-US" sz="2400" dirty="0"/>
              <a:t>desirable output.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b="1" dirty="0"/>
              <a:t>Effectiveness</a:t>
            </a:r>
            <a:r>
              <a:rPr lang="en-US" sz="2400" dirty="0"/>
              <a:t>: All the operations to be performed in the algorithm </a:t>
            </a:r>
            <a:r>
              <a:rPr lang="en-US" sz="2400" dirty="0">
                <a:solidFill>
                  <a:srgbClr val="AD1457"/>
                </a:solidFill>
              </a:rPr>
              <a:t>must be sufficiently basic </a:t>
            </a:r>
            <a:r>
              <a:rPr lang="en-US" sz="2400" dirty="0"/>
              <a:t>so that they </a:t>
            </a:r>
            <a:r>
              <a:rPr lang="en-US" sz="2400" dirty="0" smtClean="0"/>
              <a:t>can, </a:t>
            </a:r>
            <a:r>
              <a:rPr lang="en-US" sz="2400" dirty="0"/>
              <a:t>in principle be done exactly and in a finite length of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4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-Notation (Big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dirty="0"/>
                  <a:t> notation) (Upper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formal way to express the </a:t>
                </a:r>
                <a:r>
                  <a:rPr lang="en-US" dirty="0">
                    <a:solidFill>
                      <a:srgbClr val="A71160"/>
                    </a:solidFill>
                  </a:rPr>
                  <a:t>upper bound </a:t>
                </a:r>
                <a:r>
                  <a:rPr lang="en-US" dirty="0"/>
                  <a:t>of an algorithm's running time. </a:t>
                </a:r>
                <a:endParaRPr lang="en-US" dirty="0" smtClean="0"/>
              </a:p>
              <a:p>
                <a:r>
                  <a:rPr lang="en-US" dirty="0" smtClean="0"/>
                  <a:t>It </a:t>
                </a:r>
                <a:r>
                  <a:rPr lang="en-US" dirty="0"/>
                  <a:t>measures the </a:t>
                </a:r>
                <a:r>
                  <a:rPr lang="en-US" dirty="0">
                    <a:solidFill>
                      <a:srgbClr val="A71160"/>
                    </a:solidFill>
                  </a:rPr>
                  <a:t>worst case time complexity </a:t>
                </a:r>
                <a:r>
                  <a:rPr lang="en-US" dirty="0"/>
                  <a:t>or the longest amount of time an algorithm can possibly take to complete.</a:t>
                </a:r>
              </a:p>
              <a:p>
                <a:r>
                  <a:rPr lang="en-US" dirty="0"/>
                  <a:t>For a given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the set of functions,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 such </a:t>
                </a:r>
                <a:r>
                  <a:rPr lang="en-US" sz="2200" dirty="0" smtClean="0">
                    <a:solidFill>
                      <a:srgbClr val="002060"/>
                    </a:solidFill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002060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200" dirty="0" smtClean="0">
                    <a:solidFill>
                      <a:srgbClr val="002060"/>
                    </a:solidFill>
                  </a:rPr>
                  <a:t>}</a:t>
                </a:r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27" y="2765582"/>
                <a:ext cx="11215692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 r="-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69727" y="2765582"/>
            <a:ext cx="11215692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66" y="3606975"/>
            <a:ext cx="5499069" cy="28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is an asymptotically 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upper bound </a:t>
                </a:r>
                <a:r>
                  <a:rPr lang="en-US" sz="2400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.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implies: 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“≤” 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just"/>
                <a:endParaRPr lang="en-US" sz="2400" b="1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An </a:t>
                </a:r>
                <a:r>
                  <a:rPr lang="en-US" sz="2400" dirty="0">
                    <a:solidFill>
                      <a:schemeClr val="bg1"/>
                    </a:solidFill>
                  </a:rPr>
                  <a:t>upper bound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of an algorithm defines the maximum time required, we can always solve the problem in at most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time. 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Time </a:t>
                </a:r>
                <a:r>
                  <a:rPr lang="en-US" sz="2400" dirty="0">
                    <a:solidFill>
                      <a:schemeClr val="bg1"/>
                    </a:solidFill>
                  </a:rPr>
                  <a:t>taken by a known algorithm to solve a problem with worse case input gives the upper bound.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424242"/>
                    </a:solidFill>
                  </a:rPr>
                  <a:t>Big(</a:t>
                </a:r>
                <a14:m>
                  <m:oMath xmlns:m="http://schemas.openxmlformats.org/officeDocument/2006/math">
                    <m:r>
                      <a:rPr lang="en-US" sz="3200" b="1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𝐎</m:t>
                    </m:r>
                  </m:oMath>
                </a14:m>
                <a:r>
                  <a:rPr lang="en-US" sz="3200" b="1" dirty="0" smtClean="0">
                    <a:solidFill>
                      <a:srgbClr val="424242"/>
                    </a:solidFill>
                  </a:rPr>
                  <a:t>) 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993" y="2069550"/>
            <a:ext cx="3943350" cy="2667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985183" y="143594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85184" y="5218801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97134" y="3636725"/>
            <a:ext cx="0" cy="16002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6985" y="1587299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14" y="2683018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37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-Notation (Omega notation) (Lower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Big Omega notation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) is </a:t>
                </a:r>
                <a:r>
                  <a:rPr lang="en-US" dirty="0"/>
                  <a:t>used to define the </a:t>
                </a:r>
                <a:r>
                  <a:rPr lang="en-US" dirty="0">
                    <a:solidFill>
                      <a:srgbClr val="A71160"/>
                    </a:solidFill>
                  </a:rPr>
                  <a:t>lower bound </a:t>
                </a:r>
                <a:r>
                  <a:rPr lang="en-US" dirty="0"/>
                  <a:t>of any algorithm or we can say the best case of any algorithm.</a:t>
                </a:r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always indicates the </a:t>
                </a:r>
                <a:r>
                  <a:rPr lang="en-US" dirty="0">
                    <a:solidFill>
                      <a:srgbClr val="A71160"/>
                    </a:solidFill>
                  </a:rPr>
                  <a:t>minimum time required</a:t>
                </a:r>
                <a:r>
                  <a:rPr lang="en-US" dirty="0"/>
                  <a:t> for any algorithm for all input values, therefore the best case of any algorithm.</a:t>
                </a:r>
              </a:p>
              <a:p>
                <a:r>
                  <a:rPr lang="en-US" dirty="0" smtClean="0"/>
                  <a:t>When a </a:t>
                </a:r>
                <a:r>
                  <a:rPr lang="en-US" dirty="0"/>
                  <a:t>time complexity for any algorithm </a:t>
                </a:r>
                <a:r>
                  <a:rPr lang="en-US" dirty="0" smtClean="0"/>
                  <a:t>is represented in </a:t>
                </a:r>
                <a:r>
                  <a:rPr lang="en-US" dirty="0"/>
                  <a:t>the form of big-Ω, </a:t>
                </a:r>
                <a:r>
                  <a:rPr lang="en-US" dirty="0" smtClean="0"/>
                  <a:t>it means </a:t>
                </a:r>
                <a:r>
                  <a:rPr lang="en-US" dirty="0"/>
                  <a:t>that the algorithm will take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at least </a:t>
                </a:r>
                <a:r>
                  <a:rPr lang="en-US" dirty="0">
                    <a:solidFill>
                      <a:srgbClr val="A71160"/>
                    </a:solidFill>
                  </a:rPr>
                  <a:t>this much time </a:t>
                </a:r>
                <a:r>
                  <a:rPr lang="en-US" dirty="0"/>
                  <a:t>to </a:t>
                </a:r>
                <a:r>
                  <a:rPr lang="en-US" dirty="0" smtClean="0"/>
                  <a:t>complete </a:t>
                </a:r>
                <a:r>
                  <a:rPr lang="en-US" dirty="0"/>
                  <a:t>it's execution. It can definitely take more time than this too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For 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𝑔(𝑛)) the set of functions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4295636"/>
                <a:ext cx="113385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4295636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48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-Notation (Omega notation) (Lower Bound)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:r>
                  <a:rPr lang="en-US" dirty="0"/>
                  <a:t>a given function 𝑔(𝑛), we denote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dirty="0"/>
                  <a:t>𝑔(𝑛)) the set of functions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716" t="-1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20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))={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l-GR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):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 such that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cg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20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i="0" dirty="0" smtClean="0">
                    <a:solidFill>
                      <a:srgbClr val="002060"/>
                    </a:solidFill>
                    <a:latin typeface="+mj-lt"/>
                  </a:rPr>
                  <a:t>for all</a:t>
                </a:r>
                <a:r>
                  <a:rPr lang="en-US" sz="2200" b="0" i="0" dirty="0" smtClean="0">
                    <a:solidFill>
                      <a:srgbClr val="00206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sz="2200" b="0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22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200" b="0" i="0" dirty="0" smtClean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78" y="1479875"/>
                <a:ext cx="11338560" cy="73152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84878" y="1479875"/>
            <a:ext cx="11338560" cy="73152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653" y="2887825"/>
            <a:ext cx="5980694" cy="28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0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en-US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i="0" dirty="0" smtClean="0">
                    <a:solidFill>
                      <a:schemeClr val="bg1"/>
                    </a:solidFill>
                    <a:latin typeface="+mj-lt"/>
                  </a:rPr>
                  <a:t>is an asymptotically </a:t>
                </a:r>
                <a:r>
                  <a:rPr lang="en-US" sz="2400" b="1" i="0" dirty="0" smtClean="0">
                    <a:solidFill>
                      <a:schemeClr val="bg1"/>
                    </a:solidFill>
                    <a:latin typeface="+mj-lt"/>
                  </a:rPr>
                  <a:t>lower bound </a:t>
                </a:r>
                <a:r>
                  <a:rPr lang="en-US" sz="2400" i="0" dirty="0" smtClean="0">
                    <a:solidFill>
                      <a:schemeClr val="bg1"/>
                    </a:solidFill>
                    <a:latin typeface="+mj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i="0" dirty="0" smtClean="0">
                  <a:solidFill>
                    <a:schemeClr val="bg1"/>
                  </a:solidFill>
                  <a:latin typeface="+mj-lt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r>
                      <m:rPr>
                        <m:sty m:val="p"/>
                      </m:rPr>
                      <a:rPr lang="el-GR" sz="2400" i="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implies: 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)“≥”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A </a:t>
                </a:r>
                <a:r>
                  <a:rPr lang="en-US" sz="2400" dirty="0">
                    <a:solidFill>
                      <a:schemeClr val="bg1"/>
                    </a:solidFill>
                  </a:rPr>
                  <a:t>lower bound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of an algorithm defines the minimum time required, it is not possible to have any other algorithm (for the same problem) whose time complexity is less than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random input.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200" b="1" dirty="0" smtClean="0">
                    <a:solidFill>
                      <a:srgbClr val="424242"/>
                    </a:solidFill>
                  </a:rPr>
                  <a:t>Big(</a:t>
                </a:r>
                <a14:m>
                  <m:oMath xmlns:m="http://schemas.openxmlformats.org/officeDocument/2006/math">
                    <m:r>
                      <a:rPr lang="en-US" sz="3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sz="3200" b="1" dirty="0">
                    <a:solidFill>
                      <a:srgbClr val="424242"/>
                    </a:solidFill>
                  </a:rPr>
                  <a:t>)</a:t>
                </a:r>
                <a:r>
                  <a:rPr lang="en-US" sz="3200" b="1" dirty="0" smtClean="0">
                    <a:solidFill>
                      <a:srgbClr val="424242"/>
                    </a:solidFill>
                  </a:rPr>
                  <a:t> 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1"/>
                <a:ext cx="6096000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13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𝜴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39388"/>
                <a:ext cx="250767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131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76893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112" y="1836098"/>
            <a:ext cx="4572000" cy="2493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434" y="2572504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254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45" y="1505975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 flipH="1">
            <a:off x="2013984" y="3460677"/>
            <a:ext cx="0" cy="173736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29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-Notation (Theta notation) (Same order)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9402" b="-18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notation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the formal way </a:t>
                </a:r>
                <a:r>
                  <a:rPr lang="en-US" dirty="0">
                    <a:solidFill>
                      <a:srgbClr val="A71160"/>
                    </a:solidFill>
                  </a:rPr>
                  <a:t>to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enclose </a:t>
                </a:r>
                <a:r>
                  <a:rPr lang="en-US" dirty="0"/>
                  <a:t>both the lower bound and the upper bound of an algorithm's running time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Since it represents the upper and the lower bound of the running time of an algorithm, it is used for analyzing </a:t>
                </a:r>
                <a:r>
                  <a:rPr lang="en-US" dirty="0">
                    <a:solidFill>
                      <a:srgbClr val="A71160"/>
                    </a:solidFill>
                  </a:rPr>
                  <a:t>the average case complexity </a:t>
                </a:r>
                <a:r>
                  <a:rPr lang="en-US" dirty="0"/>
                  <a:t>of an algorithm.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time </a:t>
                </a:r>
                <a:r>
                  <a:rPr lang="en-US" dirty="0" smtClean="0"/>
                  <a:t>complexity </a:t>
                </a:r>
                <a:r>
                  <a:rPr lang="en-US" dirty="0"/>
                  <a:t>represented by the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notation is </a:t>
                </a:r>
                <a:r>
                  <a:rPr lang="en-US" dirty="0" smtClean="0"/>
                  <a:t>the range </a:t>
                </a:r>
                <a:r>
                  <a:rPr lang="en-US" dirty="0"/>
                  <a:t>within which </a:t>
                </a:r>
                <a:r>
                  <a:rPr lang="en-US" dirty="0">
                    <a:solidFill>
                      <a:srgbClr val="A71160"/>
                    </a:solidFill>
                  </a:rPr>
                  <a:t>the actual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running time </a:t>
                </a:r>
                <a:r>
                  <a:rPr lang="en-US" dirty="0"/>
                  <a:t>of </a:t>
                </a:r>
                <a:r>
                  <a:rPr lang="en-US" dirty="0" smtClean="0"/>
                  <a:t>the </a:t>
                </a:r>
                <a:r>
                  <a:rPr lang="en-US" dirty="0"/>
                  <a:t>algorithm will be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So, </a:t>
                </a:r>
                <a:r>
                  <a:rPr lang="en-US" dirty="0"/>
                  <a:t>it defines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the exact </a:t>
                </a:r>
                <a:r>
                  <a:rPr lang="en-US" dirty="0" smtClean="0"/>
                  <a:t>Asymptotic behavior of an algorithm.</a:t>
                </a:r>
              </a:p>
              <a:p>
                <a:r>
                  <a:rPr lang="en-US" dirty="0"/>
                  <a:t>For a given function 𝑔(𝑛), we denote by θ(𝑔(𝑛)) the set of functions,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square" rtlCol="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9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))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= {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: </m:t>
                    </m:r>
                  </m:oMath>
                </a14:m>
                <a:r>
                  <a:rPr lang="en-US" sz="1900" i="0" dirty="0" smtClean="0">
                    <a:solidFill>
                      <a:srgbClr val="002060"/>
                    </a:solidFill>
                    <a:latin typeface="+mj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, 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sz="1900" i="0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and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sty m:val="p"/>
                      </m:rPr>
                      <a:rPr lang="en-US" sz="1900" b="0" i="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900" b="0" i="0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such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that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900" dirty="0">
                        <a:solidFill>
                          <a:srgbClr val="002060"/>
                        </a:solidFill>
                      </a:rPr>
                      <m:t>all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900" i="1" baseline="-25000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9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m:rPr>
                        <m:nor/>
                      </m:rPr>
                      <a:rPr lang="en-US" sz="1900" i="1" dirty="0">
                        <a:solidFill>
                          <a:srgbClr val="002060"/>
                        </a:solidFill>
                      </a:rPr>
                      <m:t>}</m:t>
                    </m:r>
                  </m:oMath>
                </a14:m>
                <a:endParaRPr lang="en-US" sz="1900" i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305757"/>
                <a:ext cx="11521440" cy="64008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67937" y="4292694"/>
            <a:ext cx="11521440" cy="640080"/>
          </a:xfrm>
          <a:prstGeom prst="roundRect">
            <a:avLst/>
          </a:prstGeom>
          <a:noFill/>
          <a:ln w="19050">
            <a:solidFill>
              <a:srgbClr val="A71160"/>
            </a:solidFill>
          </a:ln>
        </p:spPr>
        <p:txBody>
          <a:bodyPr wrap="square" rtlCol="0">
            <a:spAutoFit/>
          </a:bodyPr>
          <a:lstStyle/>
          <a:p>
            <a:endParaRPr lang="en-US" sz="2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66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 set, we can write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to indicate that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 member of </a:t>
                </a: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)).</m:t>
                    </m:r>
                  </m:oMath>
                </a14:m>
                <a:endParaRPr lang="el-GR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l-GR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l-GR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an asymptotically tight bound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implies: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)“=” 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 rotWithShape="0">
                <a:blip r:embed="rId2"/>
                <a:stretch>
                  <a:fillRect l="-1300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41196"/>
                <a:ext cx="6096000" cy="748603"/>
              </a:xfrm>
              <a:prstGeom prst="rect">
                <a:avLst/>
              </a:prstGeom>
              <a:noFill/>
            </p:spPr>
            <p:txBody>
              <a:bodyPr wrap="square" lIns="274320" rtlCol="0" anchor="ctr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200" b="1" dirty="0" smtClean="0">
                        <a:latin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sz="3200" dirty="0" smtClean="0"/>
                  <a:t>-</a:t>
                </a:r>
                <a:r>
                  <a:rPr lang="en-US" sz="3200" b="1" dirty="0" smtClean="0">
                    <a:solidFill>
                      <a:srgbClr val="424242"/>
                    </a:solidFill>
                  </a:rPr>
                  <a:t>Notation</a:t>
                </a:r>
                <a:endParaRPr lang="en-US" sz="32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196"/>
                <a:ext cx="6096000" cy="748603"/>
              </a:xfrm>
              <a:prstGeom prst="rect">
                <a:avLst/>
              </a:prstGeom>
              <a:blipFill>
                <a:blip r:embed="rId3"/>
                <a:stretch>
                  <a:fillRect b="-2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l-GR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323" y="5226325"/>
                <a:ext cx="2507672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38" y="5163093"/>
                <a:ext cx="570116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087" y="4963446"/>
                <a:ext cx="57011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16" y="1149424"/>
            <a:ext cx="4333875" cy="4057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2782880"/>
                <a:ext cx="957064" cy="400110"/>
              </a:xfrm>
              <a:prstGeom prst="rect">
                <a:avLst/>
              </a:prstGeom>
              <a:blipFill rotWithShape="0">
                <a:blip r:embed="rId8"/>
                <a:stretch>
                  <a:fillRect r="-15287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1923473"/>
                <a:ext cx="95706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flipH="1">
            <a:off x="747111" y="1412971"/>
            <a:ext cx="0" cy="37953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47112" y="5195831"/>
            <a:ext cx="4754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832238" y="3346566"/>
            <a:ext cx="0" cy="182880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i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281" y="917053"/>
                <a:ext cx="957064" cy="400110"/>
              </a:xfrm>
              <a:prstGeom prst="rect">
                <a:avLst/>
              </a:prstGeom>
              <a:blipFill rotWithShape="0">
                <a:blip r:embed="rId10"/>
                <a:stretch>
                  <a:fillRect r="-1528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9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2" grpId="0"/>
      <p:bldP spid="13" grpId="0"/>
      <p:bldP spid="14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O-Notation (Big O notation) (Upper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Ω-Notation </a:t>
            </a:r>
            <a:r>
              <a:rPr lang="en-US" dirty="0"/>
              <a:t>(Omega notation) (Lower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θ-</a:t>
            </a:r>
            <a:r>
              <a:rPr lang="en-US" dirty="0"/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424242"/>
                    </a:solidFill>
                  </a:rPr>
                  <a:t> such </a:t>
                </a:r>
                <a:r>
                  <a:rPr lang="en-US" sz="2200" dirty="0">
                    <a:solidFill>
                      <a:srgbClr val="424242"/>
                    </a:solidFill>
                  </a:rPr>
                  <a:t>that</a:t>
                </a:r>
                <a:endParaRPr lang="en-IN" sz="2200" dirty="0" smtClean="0">
                  <a:solidFill>
                    <a:srgbClr val="42424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4688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Ω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dirty="0" smtClean="0">
                    <a:latin typeface="+mn-lt"/>
                  </a:rPr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5469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such that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dirty="0"/>
                  <a:t>  for </a:t>
                </a:r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5469" r="-1346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i="0" dirty="0"/>
                        <m:t>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</a:t>
            </a:r>
            <a:r>
              <a:rPr lang="en-US" dirty="0" smtClean="0"/>
              <a:t>Notations – Examples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1182" y="990600"/>
                <a:ext cx="4152900" cy="2334226"/>
              </a:xfrm>
            </p:spPr>
            <p:txBody>
              <a:bodyPr/>
              <a:lstStyle/>
              <a:p>
                <a:pPr algn="l"/>
                <a:r>
                  <a:rPr lang="en-US" dirty="0" smtClean="0"/>
                  <a:t>Example 1:</a:t>
                </a:r>
                <a:endParaRPr lang="en-US" dirty="0"/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i="1" dirty="0" smtClean="0"/>
                  <a:t>  </a:t>
                </a:r>
                <a:r>
                  <a:rPr lang="en-US" sz="2400" dirty="0" smtClean="0"/>
                  <a:t>and</a:t>
                </a:r>
                <a:r>
                  <a:rPr lang="en-US" sz="2400" i="1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l">
                  <a:buNone/>
                </a:pPr>
                <a:endParaRPr lang="en-US" dirty="0" smtClean="0"/>
              </a:p>
              <a:p>
                <a:pPr marL="914400" lvl="2" indent="0" algn="l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1182" y="990600"/>
                <a:ext cx="4152900" cy="2334226"/>
              </a:xfrm>
              <a:blipFill>
                <a:blip r:embed="rId2"/>
                <a:stretch>
                  <a:fillRect l="-2053" t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rgbClr val="42424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Ω</m:t>
                      </m:r>
                      <m:r>
                        <a:rPr lang="el-GR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397" y="3126917"/>
                <a:ext cx="4480560" cy="461665"/>
              </a:xfrm>
              <a:prstGeom prst="rect">
                <a:avLst/>
              </a:prstGeom>
              <a:blipFill>
                <a:blip r:embed="rId3"/>
                <a:stretch>
                  <a:fillRect l="-1223" b="-16883"/>
                </a:stretch>
              </a:blipFill>
              <a:ln w="6350">
                <a:solidFill>
                  <a:srgbClr val="42424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rgbClr val="424242"/>
                          </a:solidFill>
                        </a:rPr>
                        <m:t>O</m:t>
                      </m:r>
                      <m:r>
                        <a:rPr lang="el-GR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12" y="3126917"/>
                <a:ext cx="4480560" cy="461665"/>
              </a:xfrm>
              <a:prstGeom prst="rect">
                <a:avLst/>
              </a:prstGeom>
              <a:blipFill>
                <a:blip r:embed="rId4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633676" y="2066273"/>
            <a:ext cx="1799369" cy="705448"/>
          </a:xfrm>
          <a:prstGeom prst="wedgeRoundRectCallout">
            <a:avLst>
              <a:gd name="adj1" fmla="val -28803"/>
              <a:gd name="adj2" fmla="val -93786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1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2770000" y="2050576"/>
            <a:ext cx="1799369" cy="705448"/>
          </a:xfrm>
          <a:prstGeom prst="wedgeRoundRectCallout">
            <a:avLst>
              <a:gd name="adj1" fmla="val -34206"/>
              <a:gd name="adj2" fmla="val -86108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2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6893033" y="2050576"/>
            <a:ext cx="1799369" cy="705448"/>
          </a:xfrm>
          <a:prstGeom prst="wedgeRoundRectCallout">
            <a:avLst>
              <a:gd name="adj1" fmla="val -16483"/>
              <a:gd name="adj2" fmla="val -88123"/>
              <a:gd name="adj3" fmla="val 16667"/>
            </a:avLst>
          </a:prstGeom>
          <a:noFill/>
          <a:ln w="95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1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9015528" y="2050576"/>
            <a:ext cx="1799369" cy="705448"/>
          </a:xfrm>
          <a:prstGeom prst="wedgeRoundRectCallout">
            <a:avLst>
              <a:gd name="adj1" fmla="val -29188"/>
              <a:gd name="adj2" fmla="val -90029"/>
              <a:gd name="adj3" fmla="val 16667"/>
            </a:avLst>
          </a:prstGeom>
          <a:noFill/>
          <a:ln w="952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424242"/>
                </a:solidFill>
              </a:rPr>
              <a:t>Algo</a:t>
            </a:r>
            <a:r>
              <a:rPr lang="en-US" sz="2000" dirty="0" smtClean="0">
                <a:solidFill>
                  <a:srgbClr val="424242"/>
                </a:solidFill>
              </a:rPr>
              <a:t>. 2 running time</a:t>
            </a:r>
            <a:endParaRPr lang="en-US" sz="2000" dirty="0">
              <a:solidFill>
                <a:srgbClr val="42424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061079"/>
                  </p:ext>
                </p:extLst>
              </p:nvPr>
            </p:nvGraphicFramePr>
            <p:xfrm>
              <a:off x="1196787" y="3990601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1671917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71917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71917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1917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71917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8572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298572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298572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98572" y="5556996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98572" y="593463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46289" y="4424082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46289" y="4801720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46289" y="517935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65606" y="5556996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79053" y="5934634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045708" y="882567"/>
            <a:ext cx="100584" cy="5531399"/>
            <a:chOff x="4406940" y="815332"/>
            <a:chExt cx="100584" cy="5531399"/>
          </a:xfrm>
        </p:grpSpPr>
        <p:cxnSp>
          <p:nvCxnSpPr>
            <p:cNvPr id="28" name="Straight Connector 27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6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dirty="0" smtClean="0"/>
                  <a:t>Example 2:</a:t>
                </a:r>
                <a:endParaRPr lang="en-US" dirty="0"/>
              </a:p>
              <a:p>
                <a:pPr marL="457200" lvl="1" indent="0" algn="l">
                  <a:buNone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 smtClean="0"/>
                  <a:t> and</a:t>
                </a:r>
                <a:r>
                  <a:rPr lang="en-US" sz="2400" i="1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488" y="990600"/>
                <a:ext cx="4152900" cy="2334226"/>
              </a:xfrm>
              <a:prstGeom prst="rect">
                <a:avLst/>
              </a:prstGeom>
              <a:blipFill>
                <a:blip r:embed="rId6"/>
                <a:stretch>
                  <a:fillRect l="-2056" t="-3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424242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42424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kern="1200" dirty="0">
                            <a:solidFill>
                              <a:srgbClr val="424242"/>
                            </a:solidFill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6484675"/>
                  </p:ext>
                </p:extLst>
              </p:nvPr>
            </p:nvGraphicFramePr>
            <p:xfrm>
              <a:off x="7064191" y="3995084"/>
              <a:ext cx="3966885" cy="236982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322295">
                      <a:extLst>
                        <a:ext uri="{9D8B030D-6E8A-4147-A177-3AD203B41FA5}">
                          <a16:colId xmlns:a16="http://schemas.microsoft.com/office/drawing/2014/main" val="2362693975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1636308206"/>
                        </a:ext>
                      </a:extLst>
                    </a:gridCol>
                    <a:gridCol w="1322295">
                      <a:extLst>
                        <a:ext uri="{9D8B030D-6E8A-4147-A177-3AD203B41FA5}">
                          <a16:colId xmlns:a16="http://schemas.microsoft.com/office/drawing/2014/main" val="3480580320"/>
                        </a:ext>
                      </a:extLst>
                    </a:gridCol>
                  </a:tblGrid>
                  <a:tr h="388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t="-1563" r="-200922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99541" t="-1563" r="-100000" b="-51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461" t="-1563" r="-461" b="-51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9487340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T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01889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4784975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solidFill>
                          <a:srgbClr val="F9BBD0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385147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29379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>
                            <a:latin typeface="+mn-lt"/>
                          </a:endParaRPr>
                        </a:p>
                      </a:txBody>
                      <a:tcPr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B w="12700" cap="flat" cmpd="sng" algn="ctr">
                          <a:solidFill>
                            <a:srgbClr val="A0144D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975858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/>
          <p:cNvSpPr txBox="1"/>
          <p:nvPr/>
        </p:nvSpPr>
        <p:spPr>
          <a:xfrm>
            <a:off x="7539321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9321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39321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39321" y="5561479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39321" y="5939118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165976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65976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165976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085293" y="5561479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085293" y="5939117"/>
            <a:ext cx="457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713693" y="4428565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713693" y="4806203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713693" y="5183841"/>
            <a:ext cx="268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713692" y="5561479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727139" y="5939117"/>
            <a:ext cx="2743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43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 – Examples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3: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2000" b="1" i="1" dirty="0" smtClean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baseline="30000" dirty="0">
                                    <a:solidFill>
                                      <a:srgbClr val="A7116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71160"/>
                            </a:solidFill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&gt;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=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 &lt; 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8155421"/>
                  </p:ext>
                </p:extLst>
              </p:nvPr>
            </p:nvGraphicFramePr>
            <p:xfrm>
              <a:off x="1592537" y="2240282"/>
              <a:ext cx="7657117" cy="3566159"/>
            </p:xfrm>
            <a:graphic>
              <a:graphicData uri="http://schemas.openxmlformats.org/drawingml/2006/table">
                <a:tbl>
                  <a:tblPr firstRow="1" firstCol="1" bandRow="1">
                    <a:tableStyleId>{8A107856-5554-42FB-B03E-39F5DBC370BA}</a:tableStyleId>
                  </a:tblPr>
                  <a:tblGrid>
                    <a:gridCol w="45499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649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836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382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6152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34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33" t="-1429" r="-1578667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929" t="-1429" r="-428571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2159" t="-1429" r="-322907" b="-74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 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1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97260" r="-142715" b="-613699"/>
                          </a:stretch>
                        </a:blipFill>
                      </a:tcPr>
                    </a:tc>
                    <a:tc rowSpan="7"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2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194595" r="-142715" b="-5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3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294595" r="-142715" b="-4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4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394595" r="-142715" b="-305405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>
                              <a:effectLst/>
                            </a:rPr>
                            <a:t>5</a:t>
                          </a:r>
                          <a:endParaRPr lang="en-US" sz="2000" b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01370" r="-142715" b="-20958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6</a:t>
                          </a: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+mj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593243" r="-142715" b="-10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4895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en-US" sz="2000" b="0" dirty="0">
                              <a:effectLst/>
                            </a:rPr>
                            <a:t>7</a:t>
                          </a: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en-US" sz="2000" b="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503" t="-693243" r="-142715" b="-675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975522" y="4134369"/>
                <a:ext cx="2119252" cy="1443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:r>
                  <a:rPr lang="en-US" sz="2400" dirty="0" smtClean="0"/>
                  <a:t>Here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15000"/>
                  </a:lnSpc>
                  <a:spcBef>
                    <a:spcPts val="300"/>
                  </a:spcBef>
                  <a:spcAft>
                    <a:spcPts val="3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baseline="-25000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522" y="4134369"/>
                <a:ext cx="2119252" cy="1443472"/>
              </a:xfrm>
              <a:prstGeom prst="rect">
                <a:avLst/>
              </a:prstGeom>
              <a:blipFill>
                <a:blip r:embed="rId4"/>
                <a:stretch>
                  <a:fillRect l="-2586" t="-1266" r="-5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6792695" y="3989035"/>
            <a:ext cx="0" cy="174093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505929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endParaRPr lang="en-US" sz="2000" dirty="0"/>
          </a:p>
        </p:txBody>
      </p:sp>
      <p:sp>
        <p:nvSpPr>
          <p:cNvPr id="47" name="TextBox 46"/>
          <p:cNvSpPr txBox="1"/>
          <p:nvPr/>
        </p:nvSpPr>
        <p:spPr>
          <a:xfrm>
            <a:off x="2486361" y="31317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48" name="TextBox 47"/>
          <p:cNvSpPr txBox="1"/>
          <p:nvPr/>
        </p:nvSpPr>
        <p:spPr>
          <a:xfrm>
            <a:off x="2486361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2427657" y="39890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2447225" y="44462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25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466793" y="49034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36</a:t>
            </a:r>
            <a:endParaRPr lang="en-US" sz="2000" dirty="0"/>
          </a:p>
        </p:txBody>
      </p:sp>
      <p:sp>
        <p:nvSpPr>
          <p:cNvPr id="52" name="TextBox 51"/>
          <p:cNvSpPr txBox="1"/>
          <p:nvPr/>
        </p:nvSpPr>
        <p:spPr>
          <a:xfrm>
            <a:off x="2466793" y="53606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49</a:t>
            </a:r>
            <a:endParaRPr lang="en-US" sz="2000" dirty="0"/>
          </a:p>
        </p:txBody>
      </p:sp>
      <p:sp>
        <p:nvSpPr>
          <p:cNvPr id="53" name="TextBox 52"/>
          <p:cNvSpPr txBox="1"/>
          <p:nvPr/>
        </p:nvSpPr>
        <p:spPr>
          <a:xfrm>
            <a:off x="3974472" y="26745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>
            <a:off x="3973295" y="31508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4</a:t>
            </a:r>
            <a:endParaRPr lang="en-US" sz="2000" dirty="0"/>
          </a:p>
        </p:txBody>
      </p:sp>
      <p:sp>
        <p:nvSpPr>
          <p:cNvPr id="55" name="TextBox 54"/>
          <p:cNvSpPr txBox="1"/>
          <p:nvPr/>
        </p:nvSpPr>
        <p:spPr>
          <a:xfrm>
            <a:off x="3975648" y="35889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8</a:t>
            </a:r>
            <a:endParaRPr lang="en-US" sz="2000" dirty="0"/>
          </a:p>
        </p:txBody>
      </p:sp>
      <p:sp>
        <p:nvSpPr>
          <p:cNvPr id="56" name="TextBox 55"/>
          <p:cNvSpPr txBox="1"/>
          <p:nvPr/>
        </p:nvSpPr>
        <p:spPr>
          <a:xfrm>
            <a:off x="3862948" y="398903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16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861771" y="44271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32</a:t>
            </a:r>
            <a:endParaRPr lang="en-US" sz="2000" dirty="0"/>
          </a:p>
        </p:txBody>
      </p:sp>
      <p:sp>
        <p:nvSpPr>
          <p:cNvPr id="58" name="TextBox 57"/>
          <p:cNvSpPr txBox="1"/>
          <p:nvPr/>
        </p:nvSpPr>
        <p:spPr>
          <a:xfrm>
            <a:off x="3860594" y="4884325"/>
            <a:ext cx="45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64</a:t>
            </a:r>
            <a:endParaRPr lang="en-US" sz="2000" dirty="0"/>
          </a:p>
        </p:txBody>
      </p:sp>
      <p:sp>
        <p:nvSpPr>
          <p:cNvPr id="59" name="TextBox 58"/>
          <p:cNvSpPr txBox="1"/>
          <p:nvPr/>
        </p:nvSpPr>
        <p:spPr>
          <a:xfrm>
            <a:off x="3734907" y="5341525"/>
            <a:ext cx="574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128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4963895" y="2693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963895" y="31625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963895" y="36197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963895" y="407690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963895" y="4501491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913162" y="4947023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963895" y="5360635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687295" y="2998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687295" y="3455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87295" y="39128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687295" y="43700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687295" y="48272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687295" y="52844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87295" y="5741635"/>
            <a:ext cx="228600" cy="0"/>
          </a:xfrm>
          <a:prstGeom prst="line">
            <a:avLst/>
          </a:prstGeom>
          <a:ln w="28575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4811495" y="2661022"/>
            <a:ext cx="1828800" cy="1793411"/>
          </a:xfrm>
          <a:prstGeom prst="round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592537" y="4008199"/>
            <a:ext cx="5047758" cy="45889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6350">
                <a:solidFill>
                  <a:srgbClr val="A7116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⟹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42424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rgbClr val="424242"/>
                          </a:solidFill>
                        </a:rPr>
                        <m:t>O</m:t>
                      </m:r>
                      <m:r>
                        <a:rPr lang="el-GR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i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04" y="1428746"/>
                <a:ext cx="4480560" cy="461665"/>
              </a:xfrm>
              <a:prstGeom prst="rect">
                <a:avLst/>
              </a:prstGeom>
              <a:blipFill>
                <a:blip r:embed="rId5"/>
                <a:stretch>
                  <a:fillRect l="-1087" b="-16883"/>
                </a:stretch>
              </a:blipFill>
              <a:ln w="6350">
                <a:solidFill>
                  <a:srgbClr val="A711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50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6" grpId="0" animBg="1"/>
      <p:bldP spid="80" grpId="0" animBg="1"/>
      <p:bldP spid="8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89F5-5B5E-433B-9F30-926FC69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DA448-B041-4E3F-9DEF-CDD490E06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Simple recursive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Backtracking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Divide and conquer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Dynamic programming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Greedy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Branch and bound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Brute force algorithms</a:t>
            </a:r>
          </a:p>
          <a:p>
            <a:pPr marL="265113" lvl="1" indent="-265113">
              <a:spcBef>
                <a:spcPts val="1000"/>
              </a:spcBef>
              <a:buFont typeface="Wingdings 3" panose="05040102010807070707" pitchFamily="18" charset="2"/>
              <a:buChar char=""/>
            </a:pPr>
            <a:r>
              <a:rPr lang="en-US" sz="2400" dirty="0"/>
              <a:t>Randomized </a:t>
            </a:r>
            <a:r>
              <a:rPr lang="en-US" sz="2400" dirty="0" smtClean="0"/>
              <a:t>algorithms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7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Example 4:</a:t>
                </a: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𝟑𝟎𝐧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in the order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𝐠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order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, 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4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just"/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In </a:t>
                </a:r>
                <a:r>
                  <a:rPr lang="en-US" sz="2400" dirty="0">
                    <a:solidFill>
                      <a:schemeClr val="bg1"/>
                    </a:solidFill>
                  </a:rPr>
                  <a:t>general,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function is faster-growing than any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function.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198" t="-554" r="-1397"/>
                </a:stretch>
              </a:blipFill>
              <a:ln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Asymptotic Notations – Examples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sp>
        <p:nvSpPr>
          <p:cNvPr id="17" name="Line 4"/>
          <p:cNvSpPr>
            <a:spLocks noChangeShapeType="1"/>
          </p:cNvSpPr>
          <p:nvPr/>
        </p:nvSpPr>
        <p:spPr bwMode="auto">
          <a:xfrm flipV="1">
            <a:off x="1801936" y="1702525"/>
            <a:ext cx="0" cy="3048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5"/>
          <p:cNvSpPr>
            <a:spLocks noChangeShapeType="1"/>
          </p:cNvSpPr>
          <p:nvPr/>
        </p:nvSpPr>
        <p:spPr bwMode="auto">
          <a:xfrm>
            <a:off x="1801936" y="4750525"/>
            <a:ext cx="297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 flipV="1">
            <a:off x="1801936" y="2058913"/>
            <a:ext cx="2586891" cy="2234412"/>
          </a:xfrm>
          <a:prstGeom prst="line">
            <a:avLst/>
          </a:prstGeom>
          <a:noFill/>
          <a:ln w="38100">
            <a:solidFill>
              <a:srgbClr val="00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801937" y="1854925"/>
            <a:ext cx="1371598" cy="2729238"/>
          </a:xfrm>
          <a:custGeom>
            <a:avLst/>
            <a:gdLst>
              <a:gd name="T0" fmla="*/ 0 w 1104"/>
              <a:gd name="T1" fmla="*/ 3048000 h 1920"/>
              <a:gd name="T2" fmla="*/ 1066800 w 1104"/>
              <a:gd name="T3" fmla="*/ 2286000 h 1920"/>
              <a:gd name="T4" fmla="*/ 1752600 w 1104"/>
              <a:gd name="T5" fmla="*/ 0 h 192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04" h="1920">
                <a:moveTo>
                  <a:pt x="0" y="1920"/>
                </a:moveTo>
                <a:cubicBezTo>
                  <a:pt x="244" y="1840"/>
                  <a:pt x="488" y="1760"/>
                  <a:pt x="672" y="1440"/>
                </a:cubicBezTo>
                <a:cubicBezTo>
                  <a:pt x="856" y="1120"/>
                  <a:pt x="980" y="560"/>
                  <a:pt x="1104" y="0"/>
                </a:cubicBezTo>
              </a:path>
            </a:pathLst>
          </a:cu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8"/>
          <p:cNvSpPr txBox="1">
            <a:spLocks noChangeArrowheads="1"/>
          </p:cNvSpPr>
          <p:nvPr/>
        </p:nvSpPr>
        <p:spPr bwMode="auto">
          <a:xfrm>
            <a:off x="4007443" y="2316059"/>
            <a:ext cx="135485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f</a:t>
            </a:r>
            <a:r>
              <a:rPr lang="en-US" altLang="ko-KR" sz="2000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 smtClean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)=30</a:t>
            </a:r>
            <a:r>
              <a:rPr lang="en-US" altLang="ko-KR" sz="2000" i="1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0066FF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+8</a:t>
            </a:r>
            <a:endParaRPr lang="en-US" altLang="ko-KR" sz="2000" i="1" dirty="0">
              <a:solidFill>
                <a:srgbClr val="0066FF"/>
              </a:solidFill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2560027" y="4731415"/>
            <a:ext cx="17604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Increasing </a:t>
            </a:r>
            <a:r>
              <a:rPr lang="en-US" altLang="ko-KR" sz="2000" i="1" dirty="0">
                <a:latin typeface="Times New Roman" panose="02020603050405020304" pitchFamily="18" charset="0"/>
                <a:ea typeface="굴림" panose="020B0600000101010101" pitchFamily="34" charset="-127"/>
              </a:rPr>
              <a:t>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1854692" y="1959384"/>
            <a:ext cx="12843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g</a:t>
            </a:r>
            <a:r>
              <a:rPr lang="en-US" altLang="ko-KR" sz="2000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 </a:t>
            </a:r>
            <a:r>
              <a:rPr lang="en-US" altLang="ko-KR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(</a:t>
            </a:r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)=</a:t>
            </a:r>
            <a:r>
              <a:rPr lang="en-US" altLang="ko-KR" sz="2000" i="1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n</a:t>
            </a:r>
            <a:r>
              <a:rPr lang="en-US" altLang="ko-KR" sz="2000" baseline="30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2</a:t>
            </a:r>
            <a:r>
              <a:rPr lang="en-US" altLang="ko-KR" sz="2000" dirty="0">
                <a:solidFill>
                  <a:srgbClr val="C00000"/>
                </a:solidFill>
                <a:latin typeface="Times New Roman" panose="02020603050405020304" pitchFamily="18" charset="0"/>
                <a:ea typeface="굴림" panose="020B0600000101010101" pitchFamily="34" charset="-127"/>
              </a:rPr>
              <a:t>+1</a:t>
            </a:r>
            <a:endParaRPr lang="en-US" altLang="ko-KR" sz="2000" i="1" dirty="0">
              <a:solidFill>
                <a:srgbClr val="C00000"/>
              </a:solidFill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 rot="16200000">
            <a:off x="433215" y="3085208"/>
            <a:ext cx="2280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</a:rPr>
              <a:t>Value of function </a:t>
            </a:r>
            <a:r>
              <a:rPr lang="en-US" altLang="ko-KR" sz="2000" dirty="0">
                <a:latin typeface="Times New Roman" panose="02020603050405020304" pitchFamily="18" charset="0"/>
                <a:ea typeface="굴림" panose="020B0600000101010101" pitchFamily="34" charset="-127"/>
                <a:sym typeface="Symbol" panose="05050102010706020507" pitchFamily="18" charset="2"/>
              </a:rPr>
              <a:t></a:t>
            </a:r>
            <a:endParaRPr lang="en-US" altLang="ko-KR" sz="2000" dirty="0">
              <a:latin typeface="Times New Roman" panose="02020603050405020304" pitchFamily="18" charset="0"/>
              <a:ea typeface="굴림" panose="020B0600000101010101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3274746" y="4310744"/>
                <a:ext cx="1689141" cy="365760"/>
              </a:xfrm>
              <a:prstGeom prst="wedgeRoundRectCallout">
                <a:avLst>
                  <a:gd name="adj1" fmla="val -72548"/>
                  <a:gd name="adj2" fmla="val 60323"/>
                  <a:gd name="adj3" fmla="val 16667"/>
                </a:avLst>
              </a:prstGeom>
              <a:noFill/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C00000"/>
                    </a:solidFill>
                  </a:rPr>
                  <a:t>Base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46" y="4310744"/>
                <a:ext cx="1689141" cy="365760"/>
              </a:xfrm>
              <a:prstGeom prst="wedgeRoundRectCallout">
                <a:avLst>
                  <a:gd name="adj1" fmla="val -72548"/>
                  <a:gd name="adj2" fmla="val 60323"/>
                  <a:gd name="adj3" fmla="val 16667"/>
                </a:avLst>
              </a:prstGeom>
              <a:blipFill>
                <a:blip r:embed="rId3"/>
                <a:stretch>
                  <a:fillRect t="-8451" b="-16901"/>
                </a:stretch>
              </a:blipFill>
              <a:ln w="9525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2855856" y="3419708"/>
            <a:ext cx="12879" cy="1311707"/>
          </a:xfrm>
          <a:prstGeom prst="line">
            <a:avLst/>
          </a:prstGeom>
          <a:ln w="28575">
            <a:solidFill>
              <a:srgbClr val="42424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746274" y="1593669"/>
                <a:ext cx="2521131" cy="535577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2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274" y="1593669"/>
                <a:ext cx="2521131" cy="535577"/>
              </a:xfrm>
              <a:prstGeom prst="rect">
                <a:avLst/>
              </a:prstGeom>
              <a:blipFill>
                <a:blip r:embed="rId4"/>
                <a:stretch>
                  <a:fillRect l="-2169" b="-888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94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4" grpId="0"/>
      <p:bldP spid="25" grpId="0"/>
      <p:bldP spid="26" grpId="0"/>
      <p:bldP spid="2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Orders of Magnitude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𝒍𝒐𝒈</m:t>
                                    </m:r>
                                  </m:fName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b="1" i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𝒏𝒍𝒐𝒈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baseline="30000" dirty="0" smtClean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400" b="1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137704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706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2.09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6189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384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1.26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087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2048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3190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205789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49152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baseline="0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b="0" i="0" baseline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18449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3439503"/>
                  </p:ext>
                </p:extLst>
              </p:nvPr>
            </p:nvGraphicFramePr>
            <p:xfrm>
              <a:off x="877389" y="1714500"/>
              <a:ext cx="10437222" cy="3429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49907">
                      <a:extLst>
                        <a:ext uri="{9D8B030D-6E8A-4147-A177-3AD203B41FA5}">
                          <a16:colId xmlns:a16="http://schemas.microsoft.com/office/drawing/2014/main" val="4290887919"/>
                        </a:ext>
                      </a:extLst>
                    </a:gridCol>
                    <a:gridCol w="1099892">
                      <a:extLst>
                        <a:ext uri="{9D8B030D-6E8A-4147-A177-3AD203B41FA5}">
                          <a16:colId xmlns:a16="http://schemas.microsoft.com/office/drawing/2014/main" val="1575911806"/>
                        </a:ext>
                      </a:extLst>
                    </a:gridCol>
                    <a:gridCol w="1376226">
                      <a:extLst>
                        <a:ext uri="{9D8B030D-6E8A-4147-A177-3AD203B41FA5}">
                          <a16:colId xmlns:a16="http://schemas.microsoft.com/office/drawing/2014/main" val="2769260205"/>
                        </a:ext>
                      </a:extLst>
                    </a:gridCol>
                    <a:gridCol w="1547927">
                      <a:extLst>
                        <a:ext uri="{9D8B030D-6E8A-4147-A177-3AD203B41FA5}">
                          <a16:colId xmlns:a16="http://schemas.microsoft.com/office/drawing/2014/main" val="2024315581"/>
                        </a:ext>
                      </a:extLst>
                    </a:gridCol>
                    <a:gridCol w="1912147">
                      <a:extLst>
                        <a:ext uri="{9D8B030D-6E8A-4147-A177-3AD203B41FA5}">
                          <a16:colId xmlns:a16="http://schemas.microsoft.com/office/drawing/2014/main" val="1293002562"/>
                        </a:ext>
                      </a:extLst>
                    </a:gridCol>
                    <a:gridCol w="1886201">
                      <a:extLst>
                        <a:ext uri="{9D8B030D-6E8A-4147-A177-3AD203B41FA5}">
                          <a16:colId xmlns:a16="http://schemas.microsoft.com/office/drawing/2014/main" val="959502218"/>
                        </a:ext>
                      </a:extLst>
                    </a:gridCol>
                    <a:gridCol w="1664922">
                      <a:extLst>
                        <a:ext uri="{9D8B030D-6E8A-4147-A177-3AD203B41FA5}">
                          <a16:colId xmlns:a16="http://schemas.microsoft.com/office/drawing/2014/main" val="3111579742"/>
                        </a:ext>
                      </a:extLst>
                    </a:gridCol>
                  </a:tblGrid>
                  <a:tr h="685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41" t="-885" r="-1000000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6740" t="-885" r="-761878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49558" t="-885" r="-510177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22047" t="-885" r="-353937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60510" t="-885" r="-186306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65161" t="-885" r="-88710" b="-419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885" r="-733" b="-4194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137704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07068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2.09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8618943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384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262144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1.84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baseline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1.26 x 10</a:t>
                          </a:r>
                          <a:r>
                            <a:rPr lang="en-US" sz="2400" b="0" i="0" baseline="3000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40873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256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2048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65536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1.15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77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452000" r="-733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31908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10240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1048576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1.07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9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1.79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308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552000" r="-733" b="-1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05789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4096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12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 smtClean="0">
                              <a:solidFill>
                                <a:srgbClr val="424242"/>
                              </a:solidFill>
                              <a:latin typeface="+mn-lt"/>
                            </a:rPr>
                            <a:t>49152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16777216</a:t>
                          </a:r>
                          <a:endParaRPr lang="en-US" sz="2400" b="0" i="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6.87 × 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u="none" strike="noStrike" kern="1200" baseline="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10</a:t>
                          </a:r>
                          <a:r>
                            <a:rPr lang="en-US" sz="2400" b="0" i="0" u="none" strike="noStrike" kern="1200" baseline="30000" dirty="0" smtClean="0">
                              <a:solidFill>
                                <a:srgbClr val="424242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1233</a:t>
                          </a:r>
                          <a:endParaRPr lang="en-US" sz="2400" b="0" i="0" baseline="30000" dirty="0">
                            <a:solidFill>
                              <a:srgbClr val="424242"/>
                            </a:solidFill>
                            <a:latin typeface="+mn-lt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28205" t="-652000" r="-733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18449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ounded Rectangle 5"/>
          <p:cNvSpPr/>
          <p:nvPr/>
        </p:nvSpPr>
        <p:spPr>
          <a:xfrm>
            <a:off x="955767" y="2898947"/>
            <a:ext cx="10278289" cy="381000"/>
          </a:xfrm>
          <a:prstGeom prst="roundRect">
            <a:avLst/>
          </a:prstGeom>
          <a:solidFill>
            <a:schemeClr val="accent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1719783"/>
                <a:ext cx="11929641" cy="5590565"/>
              </a:xfrm>
            </p:spPr>
            <p:txBody>
              <a:bodyPr/>
              <a:lstStyle/>
              <a:p>
                <a:r>
                  <a:rPr lang="en-US" dirty="0"/>
                  <a:t>Arrange the given notations in the increasing order of their </a:t>
                </a:r>
                <a:r>
                  <a:rPr lang="en-US" dirty="0" smtClean="0"/>
                  <a:t>values.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each of the following pairs of functions, either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Ω(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, 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 Determine which relationship is correct.</a:t>
                </a:r>
              </a:p>
              <a:p>
                <a:endParaRPr lang="en-US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1719783"/>
                <a:ext cx="11929641" cy="5590565"/>
              </a:xfrm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4922" y="2293252"/>
              <a:ext cx="11204085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  <a:gridCol w="1081134">
                      <a:extLst>
                        <a:ext uri="{9D8B030D-6E8A-4147-A177-3AD203B41FA5}">
                          <a16:colId xmlns:a16="http://schemas.microsoft.com/office/drawing/2014/main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:a16="http://schemas.microsoft.com/office/drawing/2014/main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:a16="http://schemas.microsoft.com/office/drawing/2014/main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:a16="http://schemas.microsoft.com/office/drawing/2014/main" val="333079099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="0" i="1" baseline="300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0840386"/>
                  </p:ext>
                </p:extLst>
              </p:nvPr>
            </p:nvGraphicFramePr>
            <p:xfrm>
              <a:off x="434922" y="2293252"/>
              <a:ext cx="11204085" cy="4612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86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52586213"/>
                        </a:ext>
                      </a:extLst>
                    </a:gridCol>
                    <a:gridCol w="67866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100757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64118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82437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23379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506567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92681857"/>
                        </a:ext>
                      </a:extLst>
                    </a:gridCol>
                    <a:gridCol w="157002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55476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50183584"/>
                        </a:ext>
                      </a:extLst>
                    </a:gridCol>
                    <a:gridCol w="108113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584789204"/>
                        </a:ext>
                      </a:extLst>
                    </a:gridCol>
                    <a:gridCol w="73278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4265400761"/>
                        </a:ext>
                      </a:extLst>
                    </a:gridCol>
                    <a:gridCol w="1099173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90434344"/>
                        </a:ext>
                      </a:extLst>
                    </a:gridCol>
                    <a:gridCol w="59538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30790999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1.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000" t="-9211" r="-144464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35758" t="-9211" r="-88060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70476" t="-9211" r="-128381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63235" t="-9211" r="-89117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11881" t="-9211" r="-500000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002410" t="-9211" r="-1116867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354651" t="-9211" r="-259302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289011" t="-9211" r="-635165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710112" t="-9211" r="-224719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201667" t="-9211" r="-233333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867778" t="-9211" r="-55556" b="-30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l="-1777551" t="-9211" r="-2041" b="-30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:a16="http://schemas.microsoft.com/office/drawing/2014/main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:a16="http://schemas.microsoft.com/office/drawing/2014/main" val="375919116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+1)4</m:t>
                                </m:r>
                                <m:sSup>
                                  <m:sSupPr>
                                    <m:ctrlPr>
                                      <a:rPr lang="en-US" sz="2400" b="0" i="1" baseline="3000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/>
                                  <m:sup/>
                                </m:sSup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(1+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400" b="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p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𝑙𝑜𝑔𝑛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𝑛𝑙𝑜𝑔𝑛</m:t>
                                </m:r>
                                <m:r>
                                  <a:rPr lang="en-US" sz="2400" b="0" i="1" baseline="300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788029"/>
                  </p:ext>
                </p:extLst>
              </p:nvPr>
            </p:nvGraphicFramePr>
            <p:xfrm>
              <a:off x="434919" y="2843236"/>
              <a:ext cx="11204087" cy="47237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4436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884753345"/>
                        </a:ext>
                      </a:extLst>
                    </a:gridCol>
                    <a:gridCol w="999426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24854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73641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112841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55354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182825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59191163"/>
                        </a:ext>
                      </a:extLst>
                    </a:gridCol>
                  </a:tblGrid>
                  <a:tr h="472377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 smtClean="0">
                              <a:solidFill>
                                <a:schemeClr val="tx1"/>
                              </a:solidFill>
                            </a:rPr>
                            <a:t>2. </a:t>
                          </a:r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5244" t="-119231" r="-95792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6422" t="-119231" r="-285049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61157" t="-119231" r="-86115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32432" t="-119231" r="-463243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86275" t="-119231" r="-236078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13333" t="-119231" r="-100667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13333" t="-119231" r="-667" b="-185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:a16="http://schemas.microsoft.com/office/drawing/2014/main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:a16="http://schemas.microsoft.com/office/drawing/2014/main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lvl="0" indent="-45720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b="1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sz="2200" b="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⁡10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)=10</m:t>
                                </m:r>
                                <m:sSup>
                                  <m:sSupPr>
                                    <m:ctrlPr>
                                      <a:rPr lang="pt-BR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𝑙𝑜𝑔</m:t>
                                    </m:r>
                                  </m:e>
                                  <m:sup>
                                    <m:r>
                                      <a:rPr lang="en-US" sz="2200" b="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2200" i="1" dirty="0" smtClean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 sz="2200" b="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)=3</m:t>
                                </m:r>
                                <m:r>
                                  <a:rPr lang="pt-BR" sz="2200" i="1" baseline="30000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baseline="300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pt-BR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; 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m:rPr>
                                    <m:sty m:val="p"/>
                                  </m:rP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pt-BR" sz="2200" i="1" dirty="0" smtClean="0">
                                    <a:solidFill>
                                      <a:srgbClr val="A71160"/>
                                    </a:solidFill>
                                    <a:latin typeface="Cambria Math" panose="02040503050406030204" pitchFamily="18" charset="0"/>
                                  </a:rPr>
                                  <m:t>⁡</m:t>
                                </m:r>
                                <m:sSup>
                                  <m:sSupPr>
                                    <m:ctrlPr>
                                      <a:rPr lang="pt-BR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sz="2200" i="1" dirty="0">
                                        <a:solidFill>
                                          <a:srgbClr val="A711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200" dirty="0">
                            <a:solidFill>
                              <a:srgbClr val="A7116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221553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57203"/>
                  </p:ext>
                </p:extLst>
              </p:nvPr>
            </p:nvGraphicFramePr>
            <p:xfrm>
              <a:off x="514357" y="4539791"/>
              <a:ext cx="8245929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721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967920881"/>
                        </a:ext>
                      </a:extLst>
                    </a:gridCol>
                    <a:gridCol w="3773824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76635371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1333" r="-84741" b="-3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1333" r="-323" b="-31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47013938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100000" r="-84741" b="-210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100000" r="-323" b="-210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30154859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202667" r="-8474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202667" r="-323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69236179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6" t="-302667" r="-84741" b="-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8548" t="-302667" r="-323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27221553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174241" y="982610"/>
              <a:ext cx="7843519" cy="461264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:a16="http://schemas.microsoft.com/office/drawing/2014/main" val="3352586213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24155">
                      <a:extLst>
                        <a:ext uri="{9D8B030D-6E8A-4147-A177-3AD203B41FA5}">
                          <a16:colId xmlns:a16="http://schemas.microsoft.com/office/drawing/2014/main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:a16="http://schemas.microsoft.com/office/drawing/2014/main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:a16="http://schemas.microsoft.com/office/drawing/2014/main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:a16="http://schemas.microsoft.com/office/drawing/2014/main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:a16="http://schemas.microsoft.com/office/drawing/2014/main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:a16="http://schemas.microsoft.com/office/drawing/2014/main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:a16="http://schemas.microsoft.com/office/drawing/2014/main" val="245018358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sz="2400" baseline="30000" dirty="0" err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IN" sz="2400" baseline="30000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400" dirty="0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2400" dirty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aseline="0" dirty="0" smtClean="0">
                                    <a:latin typeface="Cambria Math" panose="02040503050406030204" pitchFamily="18" charset="0"/>
                                  </a:rPr>
                                  <m:t>𝑙𝑜𝑔𝑛</m:t>
                                </m:r>
                              </m:oMath>
                            </m:oMathPara>
                          </a14:m>
                          <a:endParaRPr lang="en-US" sz="2400" b="0" baseline="30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400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aseline="3000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98474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3288053"/>
                  </p:ext>
                </p:extLst>
              </p:nvPr>
            </p:nvGraphicFramePr>
            <p:xfrm>
              <a:off x="2174241" y="982610"/>
              <a:ext cx="7843519" cy="461264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6241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352586213"/>
                        </a:ext>
                      </a:extLst>
                    </a:gridCol>
                    <a:gridCol w="624155"/>
                    <a:gridCol w="62415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709402537"/>
                        </a:ext>
                      </a:extLst>
                    </a:gridCol>
                    <a:gridCol w="926651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252694521"/>
                        </a:ext>
                      </a:extLst>
                    </a:gridCol>
                    <a:gridCol w="589688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6547894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777864780"/>
                        </a:ext>
                      </a:extLst>
                    </a:gridCol>
                    <a:gridCol w="1134699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140023161"/>
                        </a:ext>
                      </a:extLst>
                    </a:gridCol>
                    <a:gridCol w="46588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1292681857"/>
                        </a:ext>
                      </a:extLst>
                    </a:gridCol>
                    <a:gridCol w="144392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3091747945"/>
                        </a:ext>
                      </a:extLst>
                    </a:gridCol>
                    <a:gridCol w="510212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450183584"/>
                        </a:ext>
                      </a:extLst>
                    </a:gridCol>
                  </a:tblGrid>
                  <a:tr h="46126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t="-1316" r="-116372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99029" t="-1316" r="-1052427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980" t="-1316" r="-96274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0654" t="-1316" r="-541830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79167" t="-1316" r="-763542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75676" t="-1316" r="-395270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376471" t="-1316" r="-212834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172368" t="-1316" r="-423684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8017" t="-1316" r="-35865" b="-1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433333" t="-1316" r="-1190" b="-184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40898474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8043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 in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Consider an </a:t>
                </a:r>
                <a:r>
                  <a:rPr lang="en-US" dirty="0"/>
                  <a:t>example of buying elephants and goldfish: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= </a:t>
                </a:r>
                <a:r>
                  <a:rPr lang="en-US" dirty="0" err="1"/>
                  <a:t>cost_of_elephants</a:t>
                </a:r>
                <a:r>
                  <a:rPr lang="en-US" dirty="0"/>
                  <a:t> + </a:t>
                </a:r>
                <a:r>
                  <a:rPr lang="en-US" dirty="0" err="1"/>
                  <a:t>cost_of_goldfish</a:t>
                </a:r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Cost ≈ </a:t>
                </a:r>
                <a:r>
                  <a:rPr lang="en-US" dirty="0" err="1"/>
                  <a:t>cost_of_elephants</a:t>
                </a:r>
                <a:r>
                  <a:rPr lang="en-US" dirty="0"/>
                  <a:t> (approximation)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Maximum </a:t>
                </a:r>
                <a:r>
                  <a:rPr lang="en-US" b="1" dirty="0"/>
                  <a:t>Rule</a:t>
                </a:r>
                <a:r>
                  <a:rPr lang="en-US" dirty="0"/>
                  <a:t>: Let,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  the </a:t>
                </a:r>
                <a:r>
                  <a:rPr lang="en-US" dirty="0"/>
                  <a:t>max rule says that: </a:t>
                </a:r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+ 10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+ 50 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b="1" dirty="0">
                  <a:solidFill>
                    <a:srgbClr val="A71160"/>
                  </a:solidFill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pt-BR" sz="2200" i="0" dirty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+ 2</m:t>
                    </m:r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sz="2200" i="0" dirty="0">
                        <a:latin typeface="Cambria Math" panose="02040503050406030204" pitchFamily="18" charset="0"/>
                      </a:rPr>
                      <m:t>is</m:t>
                    </m:r>
                    <m:r>
                      <a:rPr lang="pt-BR" sz="220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endParaRPr lang="pt-BR" sz="2200" b="1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200" dirty="0"/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 i="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200" dirty="0"/>
                  <a:t> is </a:t>
                </a:r>
                <a14:m>
                  <m:oMath xmlns:m="http://schemas.openxmlformats.org/officeDocument/2006/math"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𝐎</m:t>
                    </m:r>
                    <m:r>
                      <a:rPr lang="pt-BR" sz="2200" b="1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200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p>
                        <m:r>
                          <a:rPr lang="en-US" sz="2200" b="1" i="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pt-BR" sz="22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pt-BR" sz="2200" b="1" dirty="0"/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low order terms in a function are relatively insignificant for large 𝒏</a:t>
                </a:r>
              </a:p>
              <a:p>
                <a:pPr marL="0" indent="0">
                  <a:buNone/>
                </a:pPr>
                <a:r>
                  <a:rPr lang="en-US" dirty="0"/>
                  <a:t>		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+ 100</m:t>
                    </m:r>
                    <m:sSup>
                      <m:sSup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 + 50≈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8958944" y="1680754"/>
            <a:ext cx="1188720" cy="365760"/>
          </a:xfrm>
          <a:prstGeom prst="wedgeRoundRectCallout">
            <a:avLst>
              <a:gd name="adj1" fmla="val -71944"/>
              <a:gd name="adj2" fmla="val -52651"/>
              <a:gd name="adj3" fmla="val 16667"/>
            </a:avLst>
          </a:prstGeom>
          <a:solidFill>
            <a:schemeClr val="bg2"/>
          </a:solidFill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A71160"/>
                </a:solidFill>
              </a:rPr>
              <a:t>Negligible </a:t>
            </a:r>
            <a:endParaRPr lang="en-US" dirty="0">
              <a:solidFill>
                <a:srgbClr val="A7116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79668" y="3135085"/>
            <a:ext cx="4389120" cy="54864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2060"/>
                </a:solidFill>
              </a:rPr>
              <a:t>𝑂( 𝑓(𝑛)+𝑔(𝑛))=𝑂(max⁡(𝑓(𝑛),𝑔(𝑛)))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5315" y="3143795"/>
            <a:ext cx="4389120" cy="548640"/>
          </a:xfrm>
          <a:prstGeom prst="roundRect">
            <a:avLst/>
          </a:prstGeom>
          <a:noFill/>
          <a:ln w="19050">
            <a:solidFill>
              <a:srgbClr val="890E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83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O-Notation (Big O notation) (Upper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Ω-Notation </a:t>
            </a:r>
            <a:r>
              <a:rPr lang="en-US" dirty="0"/>
              <a:t>(Omega notation) (Lower Bound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l-GR" dirty="0" smtClean="0"/>
              <a:t>θ-</a:t>
            </a:r>
            <a:r>
              <a:rPr lang="en-US" dirty="0"/>
              <a:t>Notation (Theta notation) (Same order)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Ο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= {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: there exist positive constants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200" dirty="0" smtClean="0">
                    <a:solidFill>
                      <a:srgbClr val="424242"/>
                    </a:solidFill>
                  </a:rPr>
                  <a:t> such </a:t>
                </a:r>
                <a:r>
                  <a:rPr lang="en-US" sz="2200" dirty="0">
                    <a:solidFill>
                      <a:srgbClr val="424242"/>
                    </a:solidFill>
                  </a:rPr>
                  <a:t>that</a:t>
                </a:r>
                <a14:m>
                  <m:oMath xmlns:m="http://schemas.openxmlformats.org/officeDocument/2006/math"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)≤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for all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i="1" baseline="-250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0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}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1534886"/>
                <a:ext cx="8138160" cy="769441"/>
              </a:xfrm>
              <a:prstGeom prst="rect">
                <a:avLst/>
              </a:prstGeom>
              <a:blipFill>
                <a:blip r:embed="rId2"/>
                <a:stretch>
                  <a:fillRect t="-3906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Ω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r>
                  <a:rPr lang="en-US" dirty="0"/>
                  <a:t>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𝒄𝒈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for </a:t>
                </a:r>
                <a:r>
                  <a:rPr lang="en-US" dirty="0" smtClean="0">
                    <a:latin typeface="+mn-lt"/>
                  </a:rPr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3381104"/>
                <a:ext cx="8138160" cy="769441"/>
              </a:xfrm>
              <a:prstGeom prst="rect">
                <a:avLst/>
              </a:prstGeom>
              <a:blipFill>
                <a:blip r:embed="rId3"/>
                <a:stretch>
                  <a:fillRect t="-5469" b="-14844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200">
                    <a:solidFill>
                      <a:srgbClr val="424242"/>
                    </a:solidFill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: </a:t>
                </a:r>
                <a:r>
                  <a:rPr lang="en-US" dirty="0">
                    <a:latin typeface="+mn-lt"/>
                  </a:rPr>
                  <a:t>there exist positive constants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+mn-lt"/>
                  </a:rPr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such that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𝐟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  <m:r>
                      <a:rPr lang="en-US" b="1" dirty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𝐠</m:t>
                    </m:r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</m:d>
                  </m:oMath>
                </a14:m>
                <a:r>
                  <a:rPr lang="en-US" dirty="0"/>
                  <a:t>  for </a:t>
                </a:r>
                <a:r>
                  <a:rPr lang="en-US" dirty="0" smtClean="0"/>
                  <a:t>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75" y="5227321"/>
                <a:ext cx="8138160" cy="768096"/>
              </a:xfrm>
              <a:prstGeom prst="rect">
                <a:avLst/>
              </a:prstGeom>
              <a:blipFill>
                <a:blip r:embed="rId4"/>
                <a:stretch>
                  <a:fillRect t="-5469" r="-1346" b="-14063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𝐎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1585840"/>
                <a:ext cx="2468880" cy="512064"/>
              </a:xfrm>
              <a:prstGeom prst="wedgeRoundRectCallout">
                <a:avLst>
                  <a:gd name="adj1" fmla="val -68749"/>
                  <a:gd name="adj2" fmla="val 3679"/>
                  <a:gd name="adj3" fmla="val 16667"/>
                </a:avLst>
              </a:prstGeom>
              <a:blipFill>
                <a:blip r:embed="rId5"/>
                <a:stretch>
                  <a:fillRect b="-10465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 smtClean="0">
                          <a:latin typeface="Cambria Math" panose="02040503050406030204" pitchFamily="18" charset="0"/>
                        </a:rPr>
                        <m:t>𝐟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dirty="0"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  <m:r>
                        <a:rPr lang="en-US" b="1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i="0" dirty="0"/>
                        <m:t>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3413111"/>
                <a:ext cx="2468880" cy="512064"/>
              </a:xfrm>
              <a:prstGeom prst="wedgeRoundRectCallout">
                <a:avLst>
                  <a:gd name="adj1" fmla="val -68537"/>
                  <a:gd name="adj2" fmla="val 6793"/>
                  <a:gd name="adj3" fmla="val 16667"/>
                </a:avLst>
              </a:prstGeom>
              <a:blipFill>
                <a:blip r:embed="rId6"/>
                <a:stretch>
                  <a:fillRect b="-11628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noFill/>
              <a:ln w="9525">
                <a:solidFill>
                  <a:schemeClr val="accent5"/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𝐠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b="1" i="0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753" y="5240383"/>
                <a:ext cx="2468880" cy="510778"/>
              </a:xfrm>
              <a:prstGeom prst="wedgeRoundRectCallout">
                <a:avLst>
                  <a:gd name="adj1" fmla="val -69151"/>
                  <a:gd name="adj2" fmla="val 11694"/>
                  <a:gd name="adj3" fmla="val 16667"/>
                </a:avLst>
              </a:prstGeom>
              <a:blipFill>
                <a:blip r:embed="rId7"/>
                <a:stretch>
                  <a:fillRect b="-12941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273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Expressing Function in terms of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𝑂,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>
                        <a:solidFill>
                          <a:srgbClr val="002060"/>
                        </a:solidFill>
                      </a:rPr>
                      <m:t>Ω</m:t>
                    </m:r>
                  </m:oMath>
                </a14:m>
                <a:r>
                  <a:rPr lang="en-US" sz="3600" dirty="0" smtClean="0">
                    <a:solidFill>
                      <a:srgbClr val="002060"/>
                    </a:solidFill>
                  </a:rPr>
                  <a:t>, </a:t>
                </a:r>
                <a:r>
                  <a:rPr lang="el-GR" sz="3600" i="1" dirty="0" smtClean="0">
                    <a:solidFill>
                      <a:srgbClr val="002060"/>
                    </a:solidFill>
                  </a:rPr>
                  <a:t>θ</a:t>
                </a:r>
                <a:r>
                  <a:rPr lang="en-IN" sz="3600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/>
                  <a:t>notation</a:t>
                </a:r>
                <a:r>
                  <a:rPr lang="en-US" dirty="0"/>
                  <a:t>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12821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 smtClean="0"/>
                  <a:t>Find  Big O 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baseline="3000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+3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 smtClean="0"/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2.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=2, 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</a:endParaRPr>
              </a:p>
              <a:p>
                <a:pPr marL="304800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baseline="30000" dirty="0">
                  <a:solidFill>
                    <a:srgbClr val="A71160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2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3416197"/>
              </a:xfrm>
            </p:spPr>
            <p:txBody>
              <a:bodyPr/>
              <a:lstStyle/>
              <a:p>
                <a:r>
                  <a:rPr lang="en-IN" dirty="0" smtClean="0"/>
                  <a:t>Find  Big O, Omega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/>
                      <m:t>Ω</m:t>
                    </m:r>
                    <m:r>
                      <a:rPr lang="en-IN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N" dirty="0" smtClean="0"/>
                  <a:t>Theta </a:t>
                </a:r>
                <a:r>
                  <a:rPr lang="el-GR" dirty="0" smtClean="0"/>
                  <a:t>θ</a:t>
                </a:r>
                <a:r>
                  <a:rPr lang="el-GR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notation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b="0" i="1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b="0" i="0" dirty="0" smtClean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=2</m:t>
                    </m:r>
                    <m:r>
                      <m:rPr>
                        <m:sty m:val="p"/>
                      </m:rPr>
                      <a:rPr lang="en-IN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N" b="0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+7</m:t>
                    </m:r>
                  </m:oMath>
                </a14:m>
                <a:endParaRPr lang="en-IN" dirty="0" smtClean="0"/>
              </a:p>
              <a:p>
                <a:endParaRPr lang="en-IN" dirty="0" smtClean="0"/>
              </a:p>
              <a:p>
                <a:pPr marL="3048000" indent="-304800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b="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N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dirty="0" smtClean="0"/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baseline="30000" dirty="0" smtClean="0">
                  <a:solidFill>
                    <a:srgbClr val="A71160"/>
                  </a:solidFill>
                </a:endParaRPr>
              </a:p>
              <a:p>
                <a:pPr marL="5467350" indent="-5467350" algn="l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en-IN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N" dirty="0" smtClean="0"/>
              </a:p>
              <a:p>
                <a:pPr marL="3048000" indent="-3048000" algn="l">
                  <a:buNone/>
                </a:pPr>
                <a:r>
                  <a:rPr lang="en-IN" dirty="0" smtClean="0"/>
                  <a:t>	Thus,</a:t>
                </a:r>
                <a:r>
                  <a:rPr lang="en-IN" dirty="0" smtClean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I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I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IN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b="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IN" dirty="0" smtClean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3416197"/>
              </a:xfrm>
              <a:blipFill>
                <a:blip r:embed="rId2"/>
                <a:stretch>
                  <a:fillRect l="-716" t="-2321" b="-71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Expressing Function in terms of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𝑂,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3600" i="1" dirty="0">
                        <a:solidFill>
                          <a:srgbClr val="002060"/>
                        </a:solidFill>
                      </a:rPr>
                      <m:t>Ω</m:t>
                    </m:r>
                  </m:oMath>
                </a14:m>
                <a:r>
                  <a:rPr lang="en-US" sz="3600" dirty="0" smtClean="0">
                    <a:solidFill>
                      <a:srgbClr val="002060"/>
                    </a:solidFill>
                  </a:rPr>
                  <a:t>, </a:t>
                </a:r>
                <a:r>
                  <a:rPr lang="el-GR" sz="3600" i="1" dirty="0" smtClean="0">
                    <a:solidFill>
                      <a:srgbClr val="002060"/>
                    </a:solidFill>
                  </a:rPr>
                  <a:t>θ</a:t>
                </a:r>
                <a:r>
                  <a:rPr lang="en-IN" sz="3600" i="1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/>
                  <a:t>notation</a:t>
                </a:r>
                <a:r>
                  <a:rPr lang="en-US" dirty="0"/>
                  <a:t> </a:t>
                </a:r>
                <a:r>
                  <a:rPr lang="en-US" sz="3600" dirty="0" smtClean="0">
                    <a:solidFill>
                      <a:srgbClr val="002060"/>
                    </a:solidFill>
                  </a:rPr>
                  <a:t> </a:t>
                </a:r>
                <a:r>
                  <a:rPr lang="en-IN" dirty="0" smtClean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12821" b="-2307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Big O 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b="0" i="1" baseline="3000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4" y="4488203"/>
                <a:ext cx="2340000" cy="1875275"/>
              </a:xfrm>
              <a:prstGeom prst="rect">
                <a:avLst/>
              </a:prstGeom>
              <a:blipFill>
                <a:blip r:embed="rId4"/>
                <a:stretch>
                  <a:fillRect l="-3627" t="-193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62687" y="4488203"/>
                <a:ext cx="2340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Omega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dirty="0">
                        <a:solidFill>
                          <a:schemeClr val="tx1"/>
                        </a:solidFill>
                      </a:rPr>
                      <m:t>Ω</m:t>
                    </m:r>
                  </m:oMath>
                </a14:m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 </a:t>
                </a:r>
                <a:r>
                  <a:rPr lang="en-US" sz="22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IN" sz="2400" b="0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IN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Ω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687" y="4488203"/>
                <a:ext cx="2340000" cy="1875275"/>
              </a:xfrm>
              <a:prstGeom prst="rect">
                <a:avLst/>
              </a:prstGeom>
              <a:blipFill>
                <a:blip r:embed="rId5"/>
                <a:stretch>
                  <a:fillRect l="-3896" t="-1935" r="-2597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03250" y="4488202"/>
                <a:ext cx="3384000" cy="1875275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indent="-457200" algn="just"/>
                <a:r>
                  <a:rPr lang="en-IN" sz="2400" dirty="0" smtClean="0">
                    <a:solidFill>
                      <a:schemeClr val="tx1"/>
                    </a:solidFill>
                  </a:rPr>
                  <a:t>Theta </a:t>
                </a:r>
                <a:r>
                  <a:rPr lang="el-GR" sz="2400" dirty="0">
                    <a:solidFill>
                      <a:schemeClr val="tx1"/>
                    </a:solidFill>
                  </a:rPr>
                  <a:t>θ </a:t>
                </a:r>
                <a:r>
                  <a:rPr lang="en-US" sz="2200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Notation</a:t>
                </a:r>
                <a:r>
                  <a:rPr lang="en-US" sz="2200" b="1" dirty="0" smtClean="0">
                    <a:solidFill>
                      <a:schemeClr val="tx1">
                        <a:lumMod val="90000"/>
                        <a:lumOff val="10000"/>
                      </a:schemeClr>
                    </a:solidFill>
                  </a:rPr>
                  <a:t>:</a:t>
                </a:r>
              </a:p>
              <a:p>
                <a:pPr indent="-457200" algn="just"/>
                <a14:m>
                  <m:oMath xmlns:m="http://schemas.openxmlformats.org/officeDocument/2006/math">
                    <m:r>
                      <a:rPr lang="en-IN" sz="2400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IN" sz="2400" dirty="0">
                    <a:solidFill>
                      <a:srgbClr val="A711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IN" sz="2400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 sz="2400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IN" sz="24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IN" sz="24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24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400" baseline="30000" dirty="0">
                  <a:solidFill>
                    <a:srgbClr val="A71160"/>
                  </a:solidFill>
                </a:endParaRPr>
              </a:p>
              <a:p>
                <a:pPr indent="-457200"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IN" sz="2400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IN" sz="2400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</m:d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sz="2400" dirty="0" smtClean="0">
                          <a:solidFill>
                            <a:srgbClr val="A71160"/>
                          </a:solidFill>
                        </a:rPr>
                        <m:t>θ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IN" sz="2400" i="1" baseline="300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IN" sz="2400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endParaRPr>
              </a:p>
              <a:p>
                <a:pPr indent="-457200" algn="just"/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250" y="4488202"/>
                <a:ext cx="3384000" cy="1875275"/>
              </a:xfrm>
              <a:prstGeom prst="rect">
                <a:avLst/>
              </a:prstGeom>
              <a:blipFill>
                <a:blip r:embed="rId6"/>
                <a:stretch>
                  <a:fillRect l="-2693" t="-1935"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3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 smtClean="0"/>
                  <a:t>Express the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/1000 − 100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− 100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r>
                  <a:rPr lang="en-US" dirty="0"/>
                  <a:t>in terms of </a:t>
                </a:r>
                <a:r>
                  <a:rPr lang="el-GR" dirty="0"/>
                  <a:t>θ</a:t>
                </a:r>
                <a:r>
                  <a:rPr lang="en-US" dirty="0"/>
                  <a:t>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Express </a:t>
                </a:r>
                <a14:m>
                  <m:oMath xmlns:m="http://schemas.openxmlformats.org/officeDocument/2006/math">
                    <m:r>
                      <a:rPr lang="pt-BR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20</m:t>
                    </m:r>
                    <m:r>
                      <a:rPr lang="pt-BR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+ 10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Express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in terms of O notation.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pt-BR" dirty="0"/>
                  <a:t>Prove </a:t>
                </a:r>
                <a:r>
                  <a:rPr lang="pt-BR" dirty="0" smtClean="0"/>
                  <a:t>or disprove (i</a:t>
                </a:r>
                <a:r>
                  <a:rPr lang="pt-BR" dirty="0"/>
                  <a:t>) </a:t>
                </a:r>
                <a:r>
                  <a:rPr lang="pt-BR" dirty="0">
                    <a:solidFill>
                      <a:srgbClr val="A71160"/>
                    </a:solidFill>
                  </a:rPr>
                  <a:t>Is 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n+1</a:t>
                </a:r>
                <a:r>
                  <a:rPr lang="pt-BR" dirty="0">
                    <a:solidFill>
                      <a:srgbClr val="A71160"/>
                    </a:solidFill>
                  </a:rPr>
                  <a:t> = O(2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</a:t>
                </a:r>
                <a:r>
                  <a:rPr lang="pt-BR" dirty="0">
                    <a:solidFill>
                      <a:srgbClr val="A71160"/>
                    </a:solidFill>
                  </a:rPr>
                  <a:t>) </a:t>
                </a:r>
                <a:r>
                  <a:rPr lang="pt-BR" dirty="0" smtClean="0"/>
                  <a:t>(</a:t>
                </a:r>
                <a:r>
                  <a:rPr lang="pt-BR" dirty="0"/>
                  <a:t>ii) </a:t>
                </a:r>
                <a:r>
                  <a:rPr lang="pt-BR" dirty="0">
                    <a:solidFill>
                      <a:srgbClr val="A71160"/>
                    </a:solidFill>
                  </a:rPr>
                  <a:t>Is 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2n</a:t>
                </a:r>
                <a:r>
                  <a:rPr lang="pt-BR" dirty="0">
                    <a:solidFill>
                      <a:srgbClr val="A71160"/>
                    </a:solidFill>
                  </a:rPr>
                  <a:t> = O(2</a:t>
                </a:r>
                <a:r>
                  <a:rPr lang="pt-BR" baseline="30000" dirty="0">
                    <a:solidFill>
                      <a:srgbClr val="A71160"/>
                    </a:solidFill>
                  </a:rPr>
                  <a:t>n</a:t>
                </a:r>
                <a:r>
                  <a:rPr lang="pt-BR" dirty="0" smtClean="0">
                    <a:solidFill>
                      <a:srgbClr val="A71160"/>
                    </a:solidFill>
                  </a:rPr>
                  <a:t>)</a:t>
                </a:r>
                <a:endParaRPr lang="pt-BR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Check the correctness for the following </a:t>
                </a:r>
                <a:r>
                  <a:rPr lang="en-US" dirty="0" smtClean="0"/>
                  <a:t>equality,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20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200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sz="220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200" i="1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l-GR" dirty="0"/>
                  <a:t>θ </a:t>
                </a:r>
                <a:r>
                  <a:rPr lang="en-US" dirty="0"/>
                  <a:t>notation for the following function</a:t>
                </a:r>
                <a:endParaRPr lang="en-US" dirty="0" smtClean="0"/>
              </a:p>
              <a:p>
                <a:pPr marL="1001712" lvl="1" indent="-457200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3 ∗ 2</m:t>
                    </m:r>
                    <m:r>
                      <a:rPr lang="en-US" sz="22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+ 4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+ 5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</m:t>
                    </m:r>
                  </m:oMath>
                </a14:m>
                <a:endParaRPr lang="en-US" sz="2200" dirty="0">
                  <a:solidFill>
                    <a:srgbClr val="A71160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O</a:t>
                </a:r>
                <a:r>
                  <a:rPr lang="el-GR" dirty="0"/>
                  <a:t> </a:t>
                </a:r>
                <a:r>
                  <a:rPr lang="en-US" dirty="0"/>
                  <a:t>notation for the following function</a:t>
                </a:r>
              </a:p>
              <a:p>
                <a:pPr marL="857250" lvl="1" indent="-4572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m:rPr>
                        <m:sty m:val="p"/>
                      </m:rP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+ 6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dirty="0">
                  <a:solidFill>
                    <a:srgbClr val="A71160"/>
                  </a:solidFill>
                </a:endParaRPr>
              </a:p>
              <a:p>
                <a:pPr marL="857250" lvl="1" indent="-4572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 + 2</m:t>
                    </m:r>
                    <m:r>
                      <m:rPr>
                        <m:sty m:val="p"/>
                      </m:rP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 </m:t>
                    </m:r>
                  </m:oMath>
                </a14:m>
                <a:endParaRPr lang="en-US" b="1" dirty="0">
                  <a:solidFill>
                    <a:srgbClr val="A7116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Find </a:t>
                </a:r>
                <a:r>
                  <a:rPr lang="el-GR" dirty="0"/>
                  <a:t>Ω </a:t>
                </a:r>
                <a:r>
                  <a:rPr lang="en-US" dirty="0"/>
                  <a:t>notation for the following function</a:t>
                </a:r>
              </a:p>
              <a:p>
                <a:pPr marL="742950" lvl="2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4∗ 2</m:t>
                    </m:r>
                    <m:r>
                      <m:rPr>
                        <m:sty m:val="p"/>
                      </m:rP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2000" dirty="0">
                  <a:solidFill>
                    <a:srgbClr val="A71160"/>
                  </a:solidFill>
                </a:endParaRPr>
              </a:p>
              <a:p>
                <a:pPr marL="742950" lvl="2" indent="-342900" algn="l"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 = 5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baseline="3000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+ 3</m:t>
                    </m:r>
                    <m:r>
                      <m:rPr>
                        <m:sty m:val="p"/>
                      </m:rP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000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+ 2 </m:t>
                    </m:r>
                  </m:oMath>
                </a14:m>
                <a:endParaRPr lang="pt-BR" sz="2000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78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Control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4468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1: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b="0" dirty="0" smtClean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/>
                  <a:t>Statement is executed once </a:t>
                </a:r>
                <a:r>
                  <a:rPr lang="en-US" sz="2400" dirty="0" smtClean="0"/>
                  <a:t>only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So, 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The execution time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some constant </a:t>
                </a:r>
                <a14:m>
                  <m:oMath xmlns:m="http://schemas.openxmlformats.org/officeDocument/2006/math">
                    <m:r>
                      <a:rPr lang="en-US" sz="2400" b="1" i="0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 smtClean="0"/>
                  <a:t>          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334202"/>
                <a:ext cx="5029200" cy="1561133"/>
              </a:xfrm>
              <a:prstGeom prst="rect">
                <a:avLst/>
              </a:prstGeom>
              <a:blipFill>
                <a:blip r:embed="rId2"/>
                <a:stretch>
                  <a:fillRect l="-1576" r="-1939" b="-8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12"/>
              <p:cNvSpPr/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3" name="Rounded 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458" y="4491318"/>
                <a:ext cx="1322275" cy="484094"/>
              </a:xfrm>
              <a:prstGeom prst="wedgeRoundRectCallout">
                <a:avLst>
                  <a:gd name="adj1" fmla="val -72423"/>
                  <a:gd name="adj2" fmla="val -512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2400" b="1" i="0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490" y="3879669"/>
                <a:ext cx="1799360" cy="461665"/>
              </a:xfrm>
              <a:prstGeom prst="wedgeRoundRectCallout">
                <a:avLst>
                  <a:gd name="adj1" fmla="val -59254"/>
                  <a:gd name="adj2" fmla="val 11654"/>
                  <a:gd name="adj3" fmla="val 16667"/>
                </a:avLst>
              </a:prstGeom>
              <a:blipFill>
                <a:blip r:embed="rId4"/>
                <a:stretch>
                  <a:fillRect b="-2597"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1" y="3900652"/>
                <a:ext cx="147464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897" y="4491976"/>
                <a:ext cx="1039291" cy="4637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 smtClean="0"/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Total time is denoted as, </a:t>
                </a: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chemeClr val="tx1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3882330"/>
                <a:ext cx="5029200" cy="2308324"/>
              </a:xfrm>
              <a:prstGeom prst="rect">
                <a:avLst/>
              </a:prstGeom>
              <a:blipFill>
                <a:blip r:embed="rId7"/>
                <a:stretch>
                  <a:fillRect l="-1576" b="-2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11112" y="1414130"/>
                <a:ext cx="5029200" cy="4971939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rtlCol="0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 smtClean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/>
                  <a:t>Analysis </a:t>
                </a:r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+</m:t>
                      </m:r>
                      <m:sSub>
                        <m:sSubPr>
                          <m:ctrlPr>
                            <a:rPr lang="en-US" sz="2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2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 err="1">
                          <a:latin typeface="Cambria Math" panose="02040503050406030204" pitchFamily="18" charset="0"/>
                        </a:rPr>
                        <m:t>𝑏𝑛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200" dirty="0" smtClean="0"/>
              </a:p>
              <a:p>
                <a:pPr marL="0"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dirty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lvl="1" algn="ctr"/>
                <a:endParaRPr lang="en-US" sz="2200" dirty="0"/>
              </a:p>
              <a:p>
                <a:pPr marL="342900" lvl="1" indent="-342900"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lvl="1" indent="-342900" algn="just"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112" y="1414130"/>
                <a:ext cx="5029200" cy="4971939"/>
              </a:xfrm>
              <a:prstGeom prst="rect">
                <a:avLst/>
              </a:prstGeom>
              <a:blipFill>
                <a:blip r:embed="rId8"/>
                <a:stretch>
                  <a:fillRect l="-1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ular Callout 26"/>
              <p:cNvSpPr/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7" name="Rounded Rectangular Callout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28" y="1328132"/>
                <a:ext cx="1645920" cy="381000"/>
              </a:xfrm>
              <a:prstGeom prst="wedgeRoundRectCallout">
                <a:avLst>
                  <a:gd name="adj1" fmla="val -62856"/>
                  <a:gd name="adj2" fmla="val 38342"/>
                  <a:gd name="adj3" fmla="val 16667"/>
                </a:avLst>
              </a:prstGeom>
              <a:blipFill>
                <a:blip r:embed="rId9"/>
                <a:stretch>
                  <a:fillRect b="-9375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m:rPr>
                          <m:nor/>
                        </m:rPr>
                        <a:rPr lang="en-US" sz="2200" b="1" dirty="0">
                          <a:solidFill>
                            <a:srgbClr val="A71160"/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6940" y="1819317"/>
                <a:ext cx="1778166" cy="381000"/>
              </a:xfrm>
              <a:prstGeom prst="wedgeRoundRectCallout">
                <a:avLst>
                  <a:gd name="adj1" fmla="val -58278"/>
                  <a:gd name="adj2" fmla="val -1661"/>
                  <a:gd name="adj3" fmla="val 16667"/>
                </a:avLst>
              </a:prstGeom>
              <a:blipFill>
                <a:blip r:embed="rId10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/>
              <p:cNvSpPr/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dirty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200" b="1" i="1" dirty="0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1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2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9" name="Rounded 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9856" y="2318952"/>
                <a:ext cx="1485900" cy="381000"/>
              </a:xfrm>
              <a:prstGeom prst="wedgeRoundRectCallout">
                <a:avLst>
                  <a:gd name="adj1" fmla="val -69443"/>
                  <a:gd name="adj2" fmla="val -23523"/>
                  <a:gd name="adj3" fmla="val 16667"/>
                </a:avLst>
              </a:prstGeom>
              <a:blipFill>
                <a:blip r:embed="rId11"/>
                <a:stretch>
                  <a:fillRect b="-7692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1737360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ular Callout 32"/>
              <p:cNvSpPr/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33" name="Rounded Rectangular Callout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5" y="1358537"/>
                <a:ext cx="457200" cy="365760"/>
              </a:xfrm>
              <a:prstGeom prst="wedgeRoundRectCallout">
                <a:avLst>
                  <a:gd name="adj1" fmla="val -81349"/>
                  <a:gd name="adj2" fmla="val 11887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74468" y="3359336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2:</a:t>
            </a:r>
            <a:endParaRPr lang="en-US" sz="2000" b="1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680752" y="3757753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666427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3:</a:t>
            </a:r>
            <a:endParaRPr lang="en-US" sz="2000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029319" y="1267097"/>
            <a:ext cx="3657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6150212" y="882567"/>
            <a:ext cx="100584" cy="5531399"/>
            <a:chOff x="4406940" y="815332"/>
            <a:chExt cx="100584" cy="5531399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4457031" y="860331"/>
              <a:ext cx="0" cy="5486400"/>
            </a:xfrm>
            <a:prstGeom prst="line">
              <a:avLst/>
            </a:prstGeom>
            <a:solidFill>
              <a:srgbClr val="F19D19"/>
            </a:solidFill>
            <a:ln w="28575">
              <a:solidFill>
                <a:srgbClr val="F19D1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406940" y="815332"/>
              <a:ext cx="100584" cy="91440"/>
            </a:xfrm>
            <a:prstGeom prst="ellipse">
              <a:avLst/>
            </a:prstGeom>
            <a:solidFill>
              <a:srgbClr val="F19D19"/>
            </a:solidFill>
            <a:ln>
              <a:solidFill>
                <a:srgbClr val="F19D1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Oval 40"/>
          <p:cNvSpPr/>
          <p:nvPr/>
        </p:nvSpPr>
        <p:spPr>
          <a:xfrm>
            <a:off x="8848164" y="4254917"/>
            <a:ext cx="457200" cy="45720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6856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5" grpId="0"/>
      <p:bldP spid="16" grpId="0"/>
      <p:bldP spid="17" grpId="0"/>
      <p:bldP spid="20" grpId="0" animBg="1"/>
      <p:bldP spid="27" grpId="0" animBg="1"/>
      <p:bldP spid="28" grpId="0" animBg="1"/>
      <p:bldP spid="29" grpId="0" animBg="1"/>
      <p:bldP spid="33" grpId="0" animBg="1"/>
      <p:bldP spid="34" grpId="0" animBg="1"/>
      <p:bldP spid="36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Multiplication Methods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578223" y="1198937"/>
            <a:ext cx="3276600" cy="63976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1. American approach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4" name="Text Placeholder 4"/>
          <p:cNvSpPr txBox="1">
            <a:spLocks/>
          </p:cNvSpPr>
          <p:nvPr/>
        </p:nvSpPr>
        <p:spPr>
          <a:xfrm>
            <a:off x="5696052" y="1198937"/>
            <a:ext cx="3505200" cy="639762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2. English approach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32758" y="1949824"/>
            <a:ext cx="1025912" cy="533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9 8 1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34233" y="3096287"/>
            <a:ext cx="128239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3 9 2 4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492623" y="3629687"/>
            <a:ext cx="129540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2 9 4 3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277032" y="4159624"/>
            <a:ext cx="128239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1 9 6 2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77032" y="4693024"/>
            <a:ext cx="1025912" cy="552797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9 8 1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11623" y="5378824"/>
            <a:ext cx="175260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ea typeface="+mn-ea"/>
                <a:cs typeface="+mn-cs"/>
              </a:rPr>
              <a:t>1 2 1 0 5 5 4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559422" y="2483224"/>
            <a:ext cx="256817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75067" y="2483224"/>
            <a:ext cx="284356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054240" y="2483224"/>
            <a:ext cx="276583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797423" y="2483224"/>
            <a:ext cx="256817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964165" y="1949824"/>
            <a:ext cx="1025912" cy="533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9 8 1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676430" y="4616824"/>
            <a:ext cx="128239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3 9 2 4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447830" y="4083424"/>
            <a:ext cx="129540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2 9 4 3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19230" y="3550024"/>
            <a:ext cx="128239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1 9 6 2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219230" y="3073427"/>
            <a:ext cx="1004708" cy="476597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9 8 1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143030" y="5302624"/>
            <a:ext cx="1752600" cy="5334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ea typeface="+mn-ea"/>
                <a:cs typeface="+mn-cs"/>
              </a:rPr>
              <a:t>1 2 1 0 5 5 4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590829" y="2483224"/>
            <a:ext cx="256817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306474" y="2483224"/>
            <a:ext cx="284356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085647" y="2483224"/>
            <a:ext cx="276583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28830" y="2483224"/>
            <a:ext cx="256817" cy="4572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290549" y="2940424"/>
            <a:ext cx="1954674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789758" y="5245821"/>
            <a:ext cx="2286000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7" name="Straight Connector 56"/>
          <p:cNvCxnSpPr/>
          <p:nvPr/>
        </p:nvCxnSpPr>
        <p:spPr>
          <a:xfrm>
            <a:off x="6066830" y="2940424"/>
            <a:ext cx="2133600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cxnSp>
        <p:nvCxnSpPr>
          <p:cNvPr id="58" name="Straight Connector 57"/>
          <p:cNvCxnSpPr/>
          <p:nvPr/>
        </p:nvCxnSpPr>
        <p:spPr>
          <a:xfrm>
            <a:off x="5914430" y="5150224"/>
            <a:ext cx="2514600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  <p:grpSp>
        <p:nvGrpSpPr>
          <p:cNvPr id="2" name="Group 1"/>
          <p:cNvGrpSpPr/>
          <p:nvPr/>
        </p:nvGrpSpPr>
        <p:grpSpPr>
          <a:xfrm>
            <a:off x="4710597" y="1208462"/>
            <a:ext cx="100584" cy="4816499"/>
            <a:chOff x="4710597" y="1208462"/>
            <a:chExt cx="100584" cy="4816499"/>
          </a:xfrm>
          <a:solidFill>
            <a:srgbClr val="424242"/>
          </a:solidFill>
        </p:grpSpPr>
        <p:cxnSp>
          <p:nvCxnSpPr>
            <p:cNvPr id="3" name="Straight Connector 2"/>
            <p:cNvCxnSpPr/>
            <p:nvPr/>
          </p:nvCxnSpPr>
          <p:spPr>
            <a:xfrm flipH="1">
              <a:off x="4760889" y="1253462"/>
              <a:ext cx="0" cy="4771499"/>
            </a:xfrm>
            <a:prstGeom prst="line">
              <a:avLst/>
            </a:prstGeom>
            <a:grpFill/>
            <a:ln w="19050">
              <a:solidFill>
                <a:srgbClr val="4242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710597" y="1208462"/>
              <a:ext cx="100584" cy="91440"/>
            </a:xfrm>
            <a:prstGeom prst="ellipse">
              <a:avLst/>
            </a:prstGeom>
            <a:grpFill/>
            <a:ln>
              <a:solidFill>
                <a:srgbClr val="42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64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Analyzing Control Statements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1265928"/>
                <a:ext cx="4846320" cy="2286000"/>
              </a:xfrm>
              <a:prstGeom prst="rect">
                <a:avLst/>
              </a:prstGeom>
              <a:blipFill>
                <a:blip r:embed="rId2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0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1371600" lvl="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1371600" lvl="4"/>
                <a:endParaRPr lang="en-IN" sz="2200" b="1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" y="4262063"/>
                <a:ext cx="4846320" cy="2286000"/>
              </a:xfrm>
              <a:prstGeom prst="rect">
                <a:avLst/>
              </a:prstGeom>
              <a:blipFill>
                <a:blip r:embed="rId3"/>
                <a:stretch>
                  <a:fillRect l="-62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0">
                <a:scrgbClr r="0" g="0" b="0"/>
              </a:lnRef>
              <a:fillRef idx="1001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1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" pitchFamily="18" charset="0"/>
                </a:endParaRPr>
              </a:p>
              <a:p>
                <a:pPr marL="914400" lvl="3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en-US" sz="22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2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+ 1</m:t>
                      </m:r>
                    </m:oMath>
                  </m:oMathPara>
                </a14:m>
                <a:endParaRPr lang="en-IN" sz="2200" b="1" dirty="0" smtClean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IN" sz="2200" dirty="0" err="1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printf</a:t>
                </a:r>
                <a:r>
                  <a:rPr lang="en-IN" sz="2200" dirty="0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(“sum is now %d”,</a:t>
                </a:r>
                <a14:m>
                  <m:oMath xmlns:m="http://schemas.openxmlformats.org/officeDocument/2006/math">
                    <m:r>
                      <a:rPr lang="en-IN" sz="2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onsolas" pitchFamily="49" charset="0"/>
                      </a:rPr>
                      <m:t>𝒔𝒖𝒎</m:t>
                    </m:r>
                  </m:oMath>
                </a14:m>
                <a:r>
                  <a:rPr lang="en-IN" sz="2200" dirty="0" smtClean="0">
                    <a:solidFill>
                      <a:srgbClr val="0070C0"/>
                    </a:solidFill>
                    <a:latin typeface="Consolas" pitchFamily="49" charset="0"/>
                    <a:cs typeface="Consolas" pitchFamily="49" charset="0"/>
                  </a:rPr>
                  <a:t>)</a:t>
                </a:r>
                <a:endParaRPr lang="en-IN" sz="2200" dirty="0">
                  <a:solidFill>
                    <a:srgbClr val="0070C0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9" y="1239801"/>
                <a:ext cx="5852160" cy="3931920"/>
              </a:xfrm>
              <a:prstGeom prst="rect">
                <a:avLst/>
              </a:prstGeom>
              <a:blipFill>
                <a:blip r:embed="rId4"/>
                <a:stretch>
                  <a:fillRect l="-1247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017803" y="868680"/>
            <a:ext cx="137160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6:</a:t>
            </a:r>
            <a:endParaRPr lang="en-US" sz="20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6083114" y="1292054"/>
            <a:ext cx="4199656" cy="1188720"/>
          </a:xfrm>
          <a:prstGeom prst="roundRect">
            <a:avLst/>
          </a:prstGeom>
          <a:noFill/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083114" y="2539053"/>
            <a:ext cx="4199656" cy="731520"/>
          </a:xfrm>
          <a:prstGeom prst="roundRect">
            <a:avLst/>
          </a:prstGeom>
          <a:noFill/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6083114" y="3328851"/>
            <a:ext cx="4297680" cy="457200"/>
          </a:xfrm>
          <a:prstGeom prst="round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>
                  <a:defRPr sz="2400" b="1" i="1">
                    <a:solidFill>
                      <a:srgbClr val="A7116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200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>
                          <a:latin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517" y="4339447"/>
                <a:ext cx="429495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374468" y="868680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4: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3044949"/>
                <a:ext cx="2011680" cy="5029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74468" y="3868782"/>
            <a:ext cx="1363981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/>
              <a:t>Example 5: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788" y="6023383"/>
                <a:ext cx="2011680" cy="5029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ular Callout 24"/>
              <p:cNvSpPr/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A711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5" name="Rounded Rectangular Callout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50" y="1645920"/>
                <a:ext cx="914400" cy="365760"/>
              </a:xfrm>
              <a:prstGeom prst="wedgeRoundRectCallout">
                <a:avLst>
                  <a:gd name="adj1" fmla="val -74206"/>
                  <a:gd name="adj2" fmla="val -9540"/>
                  <a:gd name="adj3" fmla="val 16667"/>
                </a:avLst>
              </a:prstGeom>
              <a:blipFill>
                <a:blip r:embed="rId8"/>
                <a:stretch>
                  <a:fillRect b="-4839"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ular Callout 25"/>
              <p:cNvSpPr/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6" name="Rounded Rectangular Callou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2536371"/>
                <a:ext cx="914402" cy="365760"/>
              </a:xfrm>
              <a:prstGeom prst="wedgeRoundRectCallout">
                <a:avLst>
                  <a:gd name="adj1" fmla="val -75634"/>
                  <a:gd name="adj2" fmla="val 4745"/>
                  <a:gd name="adj3" fmla="val 16667"/>
                </a:avLst>
              </a:prstGeom>
              <a:blipFill>
                <a:blip r:embed="rId9"/>
                <a:stretch>
                  <a:fillRect b="-8065"/>
                </a:stretch>
              </a:blipFill>
              <a:ln>
                <a:solidFill>
                  <a:schemeClr val="accent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ular Callout 27"/>
              <p:cNvSpPr/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A711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71160"/>
                  </a:solidFill>
                </a:endParaRPr>
              </a:p>
            </p:txBody>
          </p:sp>
        </mc:Choice>
        <mc:Fallback xmlns="">
          <p:sp>
            <p:nvSpPr>
              <p:cNvPr id="28" name="Rounded Rectangular Callout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948" y="3426823"/>
                <a:ext cx="914402" cy="365760"/>
              </a:xfrm>
              <a:prstGeom prst="wedgeRoundRectCallout">
                <a:avLst>
                  <a:gd name="adj1" fmla="val -64206"/>
                  <a:gd name="adj2" fmla="val -16683"/>
                  <a:gd name="adj3" fmla="val 16667"/>
                </a:avLst>
              </a:prstGeom>
              <a:blipFill>
                <a:blip r:embed="rId10"/>
                <a:stretch>
                  <a:fillRect b="-8065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989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060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	: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 A[n], array of n integers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Output	: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Sum of all numbers in array A</a:t>
            </a:r>
          </a:p>
          <a:p>
            <a:pPr marL="0" indent="0">
              <a:buNone/>
            </a:pPr>
            <a:r>
              <a:rPr lang="en-IN" b="1" dirty="0">
                <a:latin typeface="Consolas" pitchFamily="49" charset="0"/>
                <a:cs typeface="Consolas" pitchFamily="49" charset="0"/>
              </a:rPr>
              <a:t>	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Sum(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A[], </a:t>
            </a:r>
            <a:r>
              <a:rPr lang="en-IN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n)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IN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  <a:p>
            <a:pPr marL="544512" lvl="1" indent="0"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s=0;</a:t>
            </a:r>
          </a:p>
          <a:p>
            <a:pPr marL="544512" lvl="1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for (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=0;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&lt;n; 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++)</a:t>
            </a:r>
          </a:p>
          <a:p>
            <a:pPr marL="1335087" lvl="3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IN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s 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= s + A[</a:t>
            </a:r>
            <a:r>
              <a:rPr lang="en-IN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];</a:t>
            </a:r>
          </a:p>
          <a:p>
            <a:pPr marL="544512" lvl="1" indent="0">
              <a:buNone/>
            </a:pPr>
            <a:r>
              <a:rPr lang="en-IN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 return s;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952412" y="3100954"/>
            <a:ext cx="1463040" cy="330219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6888" y="3648193"/>
            <a:ext cx="533400" cy="5334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5"/>
                </a:solidFill>
              </a:rPr>
              <a:t>1</a:t>
            </a:r>
            <a:endParaRPr lang="en-US" sz="2800" dirty="0">
              <a:solidFill>
                <a:schemeClr val="accent5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548339" y="3483185"/>
            <a:ext cx="640080" cy="379085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1062164" y="4315093"/>
            <a:ext cx="1676399" cy="327671"/>
          </a:xfrm>
          <a:prstGeom prst="round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800700" y="3896011"/>
            <a:ext cx="2254829" cy="365285"/>
          </a:xfrm>
          <a:prstGeom prst="roundRect">
            <a:avLst/>
          </a:prstGeom>
          <a:noFill/>
          <a:ln w="95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544954" y="3048000"/>
            <a:ext cx="822960" cy="533400"/>
          </a:xfrm>
          <a:prstGeom prst="roundRect">
            <a:avLst/>
          </a:prstGeom>
          <a:noFill/>
          <a:ln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n+1</a:t>
            </a:r>
            <a:endParaRPr lang="en-US" sz="2400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44258" y="3457120"/>
            <a:ext cx="3931920" cy="457200"/>
          </a:xfrm>
          <a:prstGeom prst="roundRect">
            <a:avLst/>
          </a:prstGeom>
          <a:noFill/>
          <a:ln w="9525">
            <a:solidFill>
              <a:srgbClr val="ED5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Elbow Connector 25"/>
          <p:cNvCxnSpPr>
            <a:stCxn id="19" idx="1"/>
            <a:endCxn id="20" idx="0"/>
          </p:cNvCxnSpPr>
          <p:nvPr/>
        </p:nvCxnSpPr>
        <p:spPr>
          <a:xfrm rot="10800000" flipV="1">
            <a:off x="383588" y="3266063"/>
            <a:ext cx="568824" cy="382129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1"/>
            <a:endCxn id="20" idx="4"/>
          </p:cNvCxnSpPr>
          <p:nvPr/>
        </p:nvCxnSpPr>
        <p:spPr>
          <a:xfrm rot="10800000">
            <a:off x="383588" y="4181593"/>
            <a:ext cx="678576" cy="297336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2"/>
            <a:endCxn id="20" idx="6"/>
          </p:cNvCxnSpPr>
          <p:nvPr/>
        </p:nvCxnSpPr>
        <p:spPr>
          <a:xfrm rot="5400000">
            <a:off x="1733023" y="2779536"/>
            <a:ext cx="52623" cy="2218091"/>
          </a:xfrm>
          <a:prstGeom prst="bentConnector2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5" idx="0"/>
            <a:endCxn id="24" idx="1"/>
          </p:cNvCxnSpPr>
          <p:nvPr/>
        </p:nvCxnSpPr>
        <p:spPr>
          <a:xfrm rot="5400000" flipH="1" flipV="1">
            <a:off x="4206376" y="2118542"/>
            <a:ext cx="142420" cy="2534736"/>
          </a:xfrm>
          <a:prstGeom prst="bentConnector2">
            <a:avLst/>
          </a:prstGeom>
          <a:ln>
            <a:solidFill>
              <a:srgbClr val="ED52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3" idx="3"/>
            <a:endCxn id="31" idx="0"/>
          </p:cNvCxnSpPr>
          <p:nvPr/>
        </p:nvCxnSpPr>
        <p:spPr>
          <a:xfrm>
            <a:off x="4055529" y="4078654"/>
            <a:ext cx="701230" cy="443015"/>
          </a:xfrm>
          <a:prstGeom prst="bentConnector2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490059" y="4521669"/>
            <a:ext cx="533400" cy="533400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8900" y="5472953"/>
            <a:ext cx="4545105" cy="830997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Total time taken = n+1+n+2 = 2n+3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Time Complexity f(n) 	= 2n+3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02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Time of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altLang="en-US" dirty="0" smtClean="0"/>
                  <a:t>The time complexity</a:t>
                </a:r>
                <a:r>
                  <a:rPr lang="en-GB" altLang="en-US" dirty="0"/>
                  <a:t> of the algorithm is </a:t>
                </a:r>
                <a:r>
                  <a:rPr lang="en-GB" alt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alt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altLang="en-US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GB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altLang="en-US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GB" altLang="en-US" b="1" dirty="0">
                  <a:solidFill>
                    <a:srgbClr val="A71160"/>
                  </a:solidFill>
                </a:endParaRPr>
              </a:p>
              <a:p>
                <a:r>
                  <a:rPr lang="en-US" dirty="0" smtClean="0"/>
                  <a:t>Estimated </a:t>
                </a:r>
                <a:r>
                  <a:rPr lang="en-US" dirty="0"/>
                  <a:t>running time for different values of </a:t>
                </a:r>
                <a:r>
                  <a:rPr lang="en-US" b="1" dirty="0">
                    <a:solidFill>
                      <a:srgbClr val="A71160"/>
                    </a:solidFill>
                  </a:rPr>
                  <a:t>𝑛 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As </a:t>
                </a:r>
                <a:r>
                  <a:rPr lang="en-US" dirty="0"/>
                  <a:t>𝑛 grows, the number of steps grow </a:t>
                </a:r>
                <a:r>
                  <a:rPr lang="en-US" dirty="0">
                    <a:solidFill>
                      <a:srgbClr val="A71160"/>
                    </a:solidFill>
                  </a:rPr>
                  <a:t>in linear proportion to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A71160"/>
                    </a:solidFill>
                  </a:rPr>
                  <a:t>𝑛</a:t>
                </a:r>
                <a:r>
                  <a:rPr lang="en-US" dirty="0"/>
                  <a:t> for the given algorithm Sum.</a:t>
                </a:r>
              </a:p>
              <a:p>
                <a:r>
                  <a:rPr lang="en-US" dirty="0"/>
                  <a:t>The dominating term in the function of time complexity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 smtClean="0">
                    <a:solidFill>
                      <a:srgbClr val="A71160"/>
                    </a:solidFill>
                  </a:rPr>
                  <a:t>: </a:t>
                </a:r>
                <a:r>
                  <a:rPr lang="en-US" sz="2200" dirty="0" smtClean="0"/>
                  <a:t>As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gets large, the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r>
                  <a:rPr lang="en-US" sz="2200" dirty="0"/>
                  <a:t> becomes insignificant.</a:t>
                </a:r>
              </a:p>
              <a:p>
                <a:r>
                  <a:rPr lang="en-GB" altLang="en-US" sz="2200" b="1" dirty="0" smtClean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The time </a:t>
                </a:r>
                <a:r>
                  <a:rPr lang="en-GB" altLang="en-US" sz="2200" b="1" dirty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is linear in proportion to </a:t>
                </a:r>
                <a14:m>
                  <m:oMath xmlns:m="http://schemas.openxmlformats.org/officeDocument/2006/math">
                    <m:r>
                      <a:rPr lang="en-GB" altLang="en-US" sz="2200" b="1" i="1" dirty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GB" altLang="en-US" sz="2200" b="1" dirty="0">
                    <a:solidFill>
                      <a:srgbClr val="A71160"/>
                    </a:solidFill>
                    <a:cs typeface="Times New Roman" panose="02020603050405020304" pitchFamily="18" charset="0"/>
                  </a:rPr>
                  <a:t>.</a:t>
                </a:r>
                <a:endParaRPr lang="en-US" sz="2200" b="1" dirty="0">
                  <a:solidFill>
                    <a:srgbClr val="A7116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026027"/>
                <a:ext cx="14478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026027"/>
                <a:ext cx="1641764" cy="457200"/>
              </a:xfrm>
              <a:prstGeom prst="rect">
                <a:avLst/>
              </a:prstGeom>
              <a:blipFill>
                <a:blip r:embed="rId4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2559427"/>
                <a:ext cx="14478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2559427"/>
                <a:ext cx="1641764" cy="457200"/>
              </a:xfrm>
              <a:prstGeom prst="rect">
                <a:avLst/>
              </a:prstGeom>
              <a:blipFill>
                <a:blip r:embed="rId6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092827"/>
                <a:ext cx="1447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2,003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092827"/>
                <a:ext cx="1641764" cy="457200"/>
              </a:xfrm>
              <a:prstGeom prst="rect">
                <a:avLst/>
              </a:prstGeom>
              <a:blipFill>
                <a:blip r:embed="rId8"/>
                <a:stretch>
                  <a:fillRect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1" i="1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en-US" sz="2000" b="1" i="0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000" b="1" i="0" dirty="0" smtClean="0">
                          <a:solidFill>
                            <a:srgbClr val="424242"/>
                          </a:solidFill>
                          <a:latin typeface="Cambria Math" panose="02040503050406030204" pitchFamily="18" charset="0"/>
                        </a:rPr>
                        <m:t>𝟏𝟎𝟎𝟎𝟎</m:t>
                      </m:r>
                    </m:oMath>
                  </m:oMathPara>
                </a14:m>
                <a:endParaRPr lang="en-US" sz="2000" b="1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795" y="3626227"/>
                <a:ext cx="144780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solidFill>
                <a:schemeClr val="bg2"/>
              </a:solidFill>
              <a:ln w="127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20,003</m:t>
                    </m:r>
                  </m:oMath>
                </a14:m>
                <a:r>
                  <a:rPr lang="en-US" sz="2000" dirty="0" smtClean="0">
                    <a:solidFill>
                      <a:srgbClr val="C00000"/>
                    </a:solidFill>
                  </a:rPr>
                  <a:t> steps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595" y="3626227"/>
                <a:ext cx="1641764" cy="457200"/>
              </a:xfrm>
              <a:prstGeom prst="rect">
                <a:avLst/>
              </a:prstGeom>
              <a:blipFill>
                <a:blip r:embed="rId10"/>
                <a:stretch>
                  <a:fillRect r="-735" b="-16883"/>
                </a:stretch>
              </a:blipFill>
              <a:ln w="127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6859554" y="901014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9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</a:t>
            </a:r>
            <a:r>
              <a:rPr lang="en-IN" smtClean="0"/>
              <a:t>Tree Analysis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8" name="Picture 4" descr="images (277×1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5043998" cy="331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65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dirty="0"/>
              <a:t>Binary Tree Analysis</a:t>
            </a:r>
          </a:p>
        </p:txBody>
      </p:sp>
      <p:graphicFrame>
        <p:nvGraphicFramePr>
          <p:cNvPr id="4" name="Content Placeholder 9"/>
          <p:cNvGraphicFramePr>
            <a:graphicFrameLocks/>
          </p:cNvGraphicFramePr>
          <p:nvPr>
            <p:extLst/>
          </p:nvPr>
        </p:nvGraphicFramePr>
        <p:xfrm>
          <a:off x="6955409" y="1871980"/>
          <a:ext cx="4804313" cy="31140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32069">
                  <a:extLst>
                    <a:ext uri="{9D8B030D-6E8A-4147-A177-3AD203B41FA5}">
                      <a16:colId xmlns:a16="http://schemas.microsoft.com/office/drawing/2014/main" val="2584228725"/>
                    </a:ext>
                  </a:extLst>
                </a:gridCol>
                <a:gridCol w="1779037">
                  <a:extLst>
                    <a:ext uri="{9D8B030D-6E8A-4147-A177-3AD203B41FA5}">
                      <a16:colId xmlns:a16="http://schemas.microsoft.com/office/drawing/2014/main" val="3319253259"/>
                    </a:ext>
                  </a:extLst>
                </a:gridCol>
                <a:gridCol w="1993207">
                  <a:extLst>
                    <a:ext uri="{9D8B030D-6E8A-4147-A177-3AD203B41FA5}">
                      <a16:colId xmlns:a16="http://schemas.microsoft.com/office/drawing/2014/main" val="1272403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Height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aseline="0" dirty="0" smtClean="0"/>
                        <a:t>Nodes @Height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Total Nodes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038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0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1=2</a:t>
                      </a:r>
                      <a:r>
                        <a:rPr lang="en-IN" sz="2400" baseline="30000" dirty="0" smtClean="0"/>
                        <a:t>0</a:t>
                      </a:r>
                      <a:endParaRPr lang="en-IN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1=2</a:t>
                      </a:r>
                      <a:r>
                        <a:rPr lang="en-IN" sz="2400" baseline="30000" dirty="0" smtClean="0"/>
                        <a:t>0+1</a:t>
                      </a:r>
                      <a:r>
                        <a:rPr lang="en-IN" sz="2400" baseline="0" dirty="0" smtClean="0"/>
                        <a:t>-1</a:t>
                      </a:r>
                      <a:endParaRPr lang="en-IN" sz="2400" baseline="30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45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1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2=2</a:t>
                      </a:r>
                      <a:r>
                        <a:rPr lang="en-IN" sz="2400" baseline="30000" dirty="0" smtClean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3=2</a:t>
                      </a:r>
                      <a:r>
                        <a:rPr kumimoji="0" lang="en-IN" sz="2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1+1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-1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9483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2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4=2</a:t>
                      </a:r>
                      <a:r>
                        <a:rPr lang="en-IN" sz="2400" baseline="30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7=2</a:t>
                      </a:r>
                      <a:r>
                        <a:rPr kumimoji="0" lang="en-IN" sz="2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2+1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-1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72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3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8=2</a:t>
                      </a:r>
                      <a:r>
                        <a:rPr lang="en-IN" sz="24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15=2</a:t>
                      </a:r>
                      <a:r>
                        <a:rPr kumimoji="0" lang="en-IN" sz="2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3+1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-1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94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4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16=2</a:t>
                      </a:r>
                      <a:r>
                        <a:rPr lang="en-IN" sz="2400" baseline="30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31=2</a:t>
                      </a:r>
                      <a:r>
                        <a:rPr kumimoji="0" lang="en-IN" sz="2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4+1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-1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55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400" i="0" dirty="0" smtClean="0"/>
                        <a:t>k</a:t>
                      </a:r>
                      <a:endParaRPr lang="en-IN" sz="24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n=2</a:t>
                      </a:r>
                      <a:r>
                        <a:rPr lang="en-IN" sz="2400" baseline="30000" dirty="0" smtClean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 smtClean="0"/>
                        <a:t>n=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IN" sz="2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k+1</a:t>
                      </a:r>
                      <a:r>
                        <a:rPr kumimoji="0" lang="en-IN" sz="2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21212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en-IN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52991"/>
                  </a:ext>
                </a:extLst>
              </a:tr>
            </a:tbl>
          </a:graphicData>
        </a:graphic>
      </p:graphicFrame>
      <p:pic>
        <p:nvPicPr>
          <p:cNvPr id="5" name="Picture 2" descr="https://media.geeksforgeeks.org/wp-content/uploads/binary_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2" y="2064579"/>
            <a:ext cx="6559392" cy="27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65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dirty="0"/>
              <a:t>Binary Tree Analysis</a:t>
            </a:r>
          </a:p>
        </p:txBody>
      </p:sp>
      <p:pic>
        <p:nvPicPr>
          <p:cNvPr id="5" name="Picture 2" descr="https://media.geeksforgeeks.org/wp-content/uploads/binary_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5573486" cy="231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9"/>
              <p:cNvGraphicFramePr>
                <a:graphicFrameLocks/>
              </p:cNvGraphicFramePr>
              <p:nvPr>
                <p:extLst/>
              </p:nvPr>
            </p:nvGraphicFramePr>
            <p:xfrm>
              <a:off x="7723631" y="863444"/>
              <a:ext cx="3280594" cy="49377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637047">
                      <a:extLst>
                        <a:ext uri="{9D8B030D-6E8A-4147-A177-3AD203B41FA5}">
                          <a16:colId xmlns:a16="http://schemas.microsoft.com/office/drawing/2014/main" val="2584228725"/>
                        </a:ext>
                      </a:extLst>
                    </a:gridCol>
                    <a:gridCol w="1643547">
                      <a:extLst>
                        <a:ext uri="{9D8B030D-6E8A-4147-A177-3AD203B41FA5}">
                          <a16:colId xmlns:a16="http://schemas.microsoft.com/office/drawing/2014/main" val="33192532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aseline="0" dirty="0" smtClean="0"/>
                            <a:t>Total Nodes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Height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503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1=0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94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2=1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4727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3=1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3945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4=2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955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5=2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149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6=2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0496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7=2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268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8=3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437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8=3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024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9=3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675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3755772"/>
                  </p:ext>
                </p:extLst>
              </p:nvPr>
            </p:nvGraphicFramePr>
            <p:xfrm>
              <a:off x="7723631" y="863444"/>
              <a:ext cx="3280594" cy="49377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637047">
                      <a:extLst>
                        <a:ext uri="{9D8B030D-6E8A-4147-A177-3AD203B41FA5}">
                          <a16:colId xmlns:a16="http://schemas.microsoft.com/office/drawing/2014/main" val="2584228725"/>
                        </a:ext>
                      </a:extLst>
                    </a:gridCol>
                    <a:gridCol w="1643547">
                      <a:extLst>
                        <a:ext uri="{9D8B030D-6E8A-4147-A177-3AD203B41FA5}">
                          <a16:colId xmlns:a16="http://schemas.microsoft.com/office/drawing/2014/main" val="331925325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aseline="0" dirty="0" smtClean="0"/>
                            <a:t>Total Nodes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Height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5038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86667" r="-369" b="-9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9483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186667" r="-369" b="-8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47277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286667" r="-36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945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386667" r="-369"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95537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480263" r="-369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1492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588000" r="-369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961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688000" r="-36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6844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788000" r="-369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74379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888000" r="-369" b="-1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8024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988000" r="-369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6756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131180" y="3191312"/>
            <a:ext cx="4477106" cy="3042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For height k number of nodes are </a:t>
            </a:r>
            <a:r>
              <a:rPr lang="en-IN" b="1" dirty="0" smtClean="0">
                <a:solidFill>
                  <a:srgbClr val="AD1457"/>
                </a:solidFill>
              </a:rPr>
              <a:t>n=2</a:t>
            </a:r>
            <a:r>
              <a:rPr lang="en-IN" b="1" baseline="30000" dirty="0" smtClean="0">
                <a:solidFill>
                  <a:srgbClr val="AD1457"/>
                </a:solidFill>
              </a:rPr>
              <a:t>k</a:t>
            </a:r>
          </a:p>
          <a:p>
            <a:r>
              <a:rPr lang="en-IN" dirty="0" smtClean="0"/>
              <a:t>What is height for number of nodes given?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86534" y="3182129"/>
                <a:ext cx="2294393" cy="282070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N" sz="2000" b="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N" sz="200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𝑘𝑙𝑜𝑔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b="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𝑙𝑜𝑔𝑛</m:t>
                          </m:r>
                        </m:num>
                        <m:den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00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IN" sz="20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34" y="3182129"/>
                <a:ext cx="2294393" cy="2820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46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</a:t>
            </a:r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746346" cy="1500187"/>
          </a:xfrm>
        </p:spPr>
        <p:txBody>
          <a:bodyPr/>
          <a:lstStyle/>
          <a:p>
            <a:r>
              <a:rPr lang="en-US" dirty="0" smtClean="0"/>
              <a:t>Bubble Sort, Selection Sort, Insertion Sort, </a:t>
            </a:r>
            <a:r>
              <a:rPr lang="en-US" dirty="0"/>
              <a:t>Heap Sort, Shell Sort, Radix Sort, Bucket Sort, Counting Sort </a:t>
            </a:r>
          </a:p>
        </p:txBody>
      </p:sp>
    </p:spTree>
    <p:extLst>
      <p:ext uri="{BB962C8B-B14F-4D97-AF65-F5344CB8AC3E}">
        <p14:creationId xmlns:p14="http://schemas.microsoft.com/office/powerpoint/2010/main" val="23721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is any process of arranging items </a:t>
            </a:r>
            <a:r>
              <a:rPr lang="en-US" dirty="0" smtClean="0"/>
              <a:t>systematically or arranging </a:t>
            </a:r>
            <a:r>
              <a:rPr lang="en-US" dirty="0"/>
              <a:t>items in a sequence ordered by some </a:t>
            </a:r>
            <a:r>
              <a:rPr lang="en-US" dirty="0" smtClean="0"/>
              <a:t>criterion.</a:t>
            </a:r>
          </a:p>
          <a:p>
            <a:r>
              <a:rPr lang="en-US" dirty="0"/>
              <a:t>Applications of Sorting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Phone </a:t>
            </a:r>
            <a:r>
              <a:rPr lang="en-US" dirty="0"/>
              <a:t>Bill: the calls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Bank statement or Credit card Bill: transactions made are date wise sorted.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Filling forms online: “select country” drop down box will have the name of countries sorted in Alphabetical order.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Online shopping: the items can be sorted price wise, date wise or relevance wise.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Files or folders on your desktop are sorted date wise.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</a:t>
            </a:r>
            <a:r>
              <a:rPr lang="en-US" dirty="0" smtClean="0"/>
              <a:t>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29892" y="1600200"/>
          <a:ext cx="3810000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45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28444" y="1066800"/>
            <a:ext cx="5717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Sort the following array in Ascending order </a:t>
            </a:r>
            <a:endParaRPr lang="en-US" sz="24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896292" y="2286000"/>
            <a:ext cx="838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6292" y="22860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1 :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2124892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124892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124892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444175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444175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3444175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3444175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3444175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763458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4763458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4763458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6285267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285267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6285267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8" name="Freeform 27"/>
          <p:cNvSpPr/>
          <p:nvPr/>
        </p:nvSpPr>
        <p:spPr>
          <a:xfrm>
            <a:off x="2648056" y="2975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124892" y="2819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2124892" y="3200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820401" y="2924771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5296858" y="373166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461771" y="366939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763458" y="3581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4763458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36" name="Freeform 35"/>
          <p:cNvSpPr/>
          <p:nvPr/>
        </p:nvSpPr>
        <p:spPr>
          <a:xfrm>
            <a:off x="6830242" y="4118212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980000" y="405213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85267" y="39624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285267" y="43434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0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DDD"/>
                                      </p:to>
                                    </p:animClr>
                                    <p:set>
                                      <p:cBhvr>
                                        <p:cTn id="45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5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7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8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1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2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– Example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554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2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5327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5327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5327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15327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5327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74285" y="3692769"/>
            <a:ext cx="103327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04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2904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2904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442832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4428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9" name="Rectangle 18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42832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6424679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6424679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6424679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26" name="Freeform 25"/>
          <p:cNvSpPr/>
          <p:nvPr/>
        </p:nvSpPr>
        <p:spPr>
          <a:xfrm>
            <a:off x="3450052" y="2009975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14965" y="1947707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90432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2904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0" name="Freeform 29"/>
          <p:cNvSpPr/>
          <p:nvPr/>
        </p:nvSpPr>
        <p:spPr>
          <a:xfrm>
            <a:off x="4979913" y="2380851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144826" y="2318583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428322" y="2209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442832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128671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</a:t>
            </a:r>
            <a:r>
              <a:rPr lang="en-IN" b="1" dirty="0"/>
              <a:t>3</a:t>
            </a:r>
            <a:r>
              <a:rPr lang="en-IN" b="1" dirty="0" smtClean="0"/>
              <a:t> :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738963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90819" y="1444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7890819" y="2587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890819" y="2968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10041002" y="2209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10041002" y="2590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041002" y="2971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56</a:t>
            </a:r>
            <a:endParaRPr lang="en-US" sz="2400" b="1" dirty="0"/>
          </a:p>
        </p:txBody>
      </p:sp>
      <p:sp>
        <p:nvSpPr>
          <p:cNvPr id="46" name="Freeform 45"/>
          <p:cNvSpPr/>
          <p:nvPr/>
        </p:nvSpPr>
        <p:spPr>
          <a:xfrm>
            <a:off x="6968989" y="1613017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133902" y="1550749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424679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49" name="Rectangle 48"/>
          <p:cNvSpPr/>
          <p:nvPr/>
        </p:nvSpPr>
        <p:spPr>
          <a:xfrm>
            <a:off x="6424679" y="1828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50" name="Freeform 49"/>
          <p:cNvSpPr/>
          <p:nvPr/>
        </p:nvSpPr>
        <p:spPr>
          <a:xfrm>
            <a:off x="8433905" y="1945533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598818" y="1883265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890819" y="18258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7890819" y="22068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687300" y="914400"/>
            <a:ext cx="887102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Pass 4 :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323714" y="984738"/>
            <a:ext cx="0" cy="27021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Freeform 55"/>
          <p:cNvSpPr/>
          <p:nvPr/>
        </p:nvSpPr>
        <p:spPr>
          <a:xfrm>
            <a:off x="10574402" y="1605528"/>
            <a:ext cx="272955" cy="450376"/>
          </a:xfrm>
          <a:custGeom>
            <a:avLst/>
            <a:gdLst>
              <a:gd name="connsiteX0" fmla="*/ 0 w 272955"/>
              <a:gd name="connsiteY0" fmla="*/ 0 h 450376"/>
              <a:gd name="connsiteX1" fmla="*/ 272955 w 272955"/>
              <a:gd name="connsiteY1" fmla="*/ 0 h 450376"/>
              <a:gd name="connsiteX2" fmla="*/ 272955 w 272955"/>
              <a:gd name="connsiteY2" fmla="*/ 450376 h 450376"/>
              <a:gd name="connsiteX3" fmla="*/ 0 w 272955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955" h="450376">
                <a:moveTo>
                  <a:pt x="0" y="0"/>
                </a:moveTo>
                <a:lnTo>
                  <a:pt x="272955" y="0"/>
                </a:lnTo>
                <a:lnTo>
                  <a:pt x="272955" y="450376"/>
                </a:lnTo>
                <a:lnTo>
                  <a:pt x="0" y="450376"/>
                </a:lnTo>
              </a:path>
            </a:pathLst>
          </a:custGeom>
          <a:ln w="19050">
            <a:solidFill>
              <a:srgbClr val="ED524F"/>
            </a:solidFill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739315" y="1543260"/>
            <a:ext cx="461665" cy="56521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swap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0041002" y="1447800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10041002" y="1828800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𝑖𝑓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 &gt; 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 smtClean="0">
                  <a:solidFill>
                    <a:srgbClr val="A71160"/>
                  </a:solidFill>
                  <a:cs typeface="Consolas" pitchFamily="49" charset="0"/>
                </a:endParaRPr>
              </a:p>
              <a:p>
                <a:pPr lvl="2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𝑠𝑤𝑎𝑝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 smtClean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],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71160"/>
                          </a:solidFill>
                          <a:latin typeface="Cambria Math" panose="02040503050406030204" pitchFamily="18" charset="0"/>
                          <a:cs typeface="Consolas" pitchFamily="49" charset="0"/>
                        </a:rPr>
                        <m:t>+1])</m:t>
                      </m:r>
                    </m:oMath>
                  </m:oMathPara>
                </a14:m>
                <a:endParaRPr lang="en-US" sz="2400" dirty="0">
                  <a:solidFill>
                    <a:srgbClr val="A71160"/>
                  </a:solidFill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126" y="5350599"/>
                <a:ext cx="3994857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32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5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5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0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4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8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2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3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0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56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60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8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Multiplication Methods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31180" y="863444"/>
            <a:ext cx="741147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6">
                  <a:lumMod val="75000"/>
                </a:schemeClr>
              </a:buClr>
              <a:buFont typeface="+mj-lt"/>
              <a:buAutoNum type="arabicPeriod" startAt="3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à 𝒍𝒂 𝒓𝒖𝒔𝒔𝒆 multiplication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Write the multiplicand and multiplier side by side.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Make two columns, one under each operand.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Repeat step </a:t>
            </a:r>
            <a:r>
              <a:rPr lang="en-US" dirty="0" smtClean="0">
                <a:solidFill>
                  <a:schemeClr val="accent6"/>
                </a:solidFill>
              </a:rPr>
              <a:t>iv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6"/>
                </a:solidFill>
              </a:rPr>
              <a:t>v</a:t>
            </a:r>
            <a:r>
              <a:rPr lang="en-US" dirty="0" smtClean="0"/>
              <a:t> until the number in the left column is 1.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Divide the number in the left hand column by 2, ignoring any fractions.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Double the number in the right hand column by adding it to itself. 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Next cross out each row where the number in the left hand column is even.</a:t>
            </a:r>
          </a:p>
          <a:p>
            <a:pPr marL="1058862" lvl="1" indent="-514350">
              <a:buFont typeface="+mj-lt"/>
              <a:buAutoNum type="romanLcPeriod"/>
            </a:pPr>
            <a:r>
              <a:rPr lang="en-US" dirty="0" smtClean="0"/>
              <a:t>Finally add up the numbers that remain in the right hand column.</a:t>
            </a:r>
          </a:p>
          <a:p>
            <a:pPr marL="914400" lvl="1" indent="-457200">
              <a:buFont typeface="+mj-lt"/>
              <a:buAutoNum type="romanLcPeriod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32488" y="1132609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1234</a:t>
            </a:r>
          </a:p>
        </p:txBody>
      </p:sp>
      <p:sp>
        <p:nvSpPr>
          <p:cNvPr id="6" name="Rectangle 5"/>
          <p:cNvSpPr/>
          <p:nvPr/>
        </p:nvSpPr>
        <p:spPr>
          <a:xfrm>
            <a:off x="8934028" y="1590964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2468</a:t>
            </a:r>
          </a:p>
        </p:txBody>
      </p:sp>
      <p:sp>
        <p:nvSpPr>
          <p:cNvPr id="7" name="Rectangle 6"/>
          <p:cNvSpPr/>
          <p:nvPr/>
        </p:nvSpPr>
        <p:spPr>
          <a:xfrm>
            <a:off x="8935568" y="2049319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4936</a:t>
            </a:r>
          </a:p>
        </p:txBody>
      </p:sp>
      <p:sp>
        <p:nvSpPr>
          <p:cNvPr id="8" name="Rectangle 7"/>
          <p:cNvSpPr/>
          <p:nvPr/>
        </p:nvSpPr>
        <p:spPr>
          <a:xfrm>
            <a:off x="8937108" y="2507674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9872</a:t>
            </a:r>
          </a:p>
        </p:txBody>
      </p:sp>
      <p:sp>
        <p:nvSpPr>
          <p:cNvPr id="9" name="Rectangle 8"/>
          <p:cNvSpPr/>
          <p:nvPr/>
        </p:nvSpPr>
        <p:spPr>
          <a:xfrm>
            <a:off x="8943267" y="2966029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19744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44807" y="3424384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39488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38648" y="3882739"/>
            <a:ext cx="1205343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78976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946343" y="4341094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157952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941727" y="4799449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315904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40187" y="5257800"/>
            <a:ext cx="1205344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631808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18088" y="1132609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981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21168" y="1590964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490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19628" y="2049319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245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022708" y="2507674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122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28867" y="2966029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61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030407" y="3424384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30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024248" y="3882739"/>
            <a:ext cx="761997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15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031943" y="4341094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027327" y="4799449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25787" y="5257800"/>
            <a:ext cx="761998" cy="419100"/>
          </a:xfrm>
          <a:prstGeom prst="rect">
            <a:avLst/>
          </a:prstGeom>
          <a:solidFill>
            <a:srgbClr val="EEECE1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prstClr val="black"/>
                </a:solidFill>
              </a:rPr>
              <a:t>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405444" y="1132609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ea typeface="+mn-ea"/>
                <a:cs typeface="+mn-cs"/>
              </a:rPr>
              <a:t>1234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380288" y="2044701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4936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380288" y="3006441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19744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0289" y="3878116"/>
            <a:ext cx="1205343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78976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380288" y="4341094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157952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380288" y="4799449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315904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380288" y="5257800"/>
            <a:ext cx="1205344" cy="419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r>
              <a:rPr lang="en-US" sz="2000" kern="0" dirty="0">
                <a:solidFill>
                  <a:srgbClr val="424242"/>
                </a:solidFill>
              </a:rPr>
              <a:t>631808</a:t>
            </a:r>
          </a:p>
        </p:txBody>
      </p:sp>
      <p:cxnSp>
        <p:nvCxnSpPr>
          <p:cNvPr id="32" name="Straight Connector 31"/>
          <p:cNvCxnSpPr>
            <a:stCxn id="6" idx="1"/>
          </p:cNvCxnSpPr>
          <p:nvPr/>
        </p:nvCxnSpPr>
        <p:spPr>
          <a:xfrm>
            <a:off x="8934028" y="1800514"/>
            <a:ext cx="2651604" cy="2828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ysDot"/>
          </a:ln>
          <a:effectLst/>
        </p:spPr>
      </p:cxnSp>
      <p:cxnSp>
        <p:nvCxnSpPr>
          <p:cNvPr id="33" name="Straight Connector 32"/>
          <p:cNvCxnSpPr/>
          <p:nvPr/>
        </p:nvCxnSpPr>
        <p:spPr>
          <a:xfrm>
            <a:off x="8937108" y="2730671"/>
            <a:ext cx="2661102" cy="1731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ysDot"/>
          </a:ln>
          <a:effectLst/>
        </p:spPr>
      </p:cxnSp>
      <p:cxnSp>
        <p:nvCxnSpPr>
          <p:cNvPr id="34" name="Straight Connector 33"/>
          <p:cNvCxnSpPr>
            <a:stCxn id="10" idx="1"/>
          </p:cNvCxnSpPr>
          <p:nvPr/>
        </p:nvCxnSpPr>
        <p:spPr>
          <a:xfrm>
            <a:off x="8944807" y="3633934"/>
            <a:ext cx="2640825" cy="24245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ysDot"/>
          </a:ln>
          <a:effectLst/>
        </p:spPr>
      </p:cxnSp>
      <p:sp>
        <p:nvSpPr>
          <p:cNvPr id="35" name="Rectangle 34"/>
          <p:cNvSpPr/>
          <p:nvPr/>
        </p:nvSpPr>
        <p:spPr>
          <a:xfrm>
            <a:off x="10126531" y="5935525"/>
            <a:ext cx="1459101" cy="451338"/>
          </a:xfrm>
          <a:prstGeom prst="rect">
            <a:avLst/>
          </a:prstGeom>
          <a:solidFill>
            <a:srgbClr val="DFDFE9"/>
          </a:solidFill>
          <a:ln w="12700" cap="flat" cmpd="sng" algn="ctr">
            <a:solidFill>
              <a:srgbClr val="F48C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ea typeface="+mn-ea"/>
                <a:cs typeface="+mn-cs"/>
              </a:rPr>
              <a:t>1210554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0137466" y="5791200"/>
            <a:ext cx="1459101" cy="0"/>
          </a:xfrm>
          <a:prstGeom prst="line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05913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- Algorithm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endParaRPr lang="en-IN" b="1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Algorithm: </a:t>
            </a:r>
            <a:r>
              <a:rPr lang="en-IN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Bubble_Sort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 ← 1 to 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n-1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j ← 1 to n-i </a:t>
            </a:r>
            <a:r>
              <a:rPr lang="pt-BR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  A[j] &gt; A[j+1] 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swap(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], A[j+1])</a:t>
            </a:r>
            <a:endParaRPr lang="en-IN" b="1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7778" y="3980329"/>
            <a:ext cx="3478175" cy="157330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/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temp 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← A[j]</a:t>
            </a:r>
          </a:p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 ← A[j+1]</a:t>
            </a:r>
          </a:p>
          <a:p>
            <a:r>
              <a:rPr lang="en-IN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A[j+1</a:t>
            </a:r>
            <a:r>
              <a:rPr lang="en-IN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] ← temp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06187" y="3146613"/>
            <a:ext cx="6382872" cy="2339788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878541" y="3585883"/>
            <a:ext cx="4421332" cy="1652944"/>
          </a:xfrm>
          <a:prstGeom prst="roundRect">
            <a:avLst/>
          </a:prstGeom>
          <a:noFill/>
          <a:ln w="1270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ounded Rectangular Callout 33"/>
              <p:cNvSpPr/>
              <p:nvPr/>
            </p:nvSpPr>
            <p:spPr>
              <a:xfrm>
                <a:off x="4894729" y="2601559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0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𝐧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34" name="Rounded Rectangular Callout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729" y="2601559"/>
                <a:ext cx="762000" cy="457200"/>
              </a:xfrm>
              <a:prstGeom prst="wedgeRoundRectCallout">
                <a:avLst>
                  <a:gd name="adj1" fmla="val -20833"/>
                  <a:gd name="adj2" fmla="val 66721"/>
                  <a:gd name="adj3" fmla="val 16667"/>
                </a:avLst>
              </a:prstGeom>
              <a:blipFill>
                <a:blip r:embed="rId2"/>
                <a:stretch>
                  <a:fillRect l="-8661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/>
              <p:cNvSpPr/>
              <p:nvPr/>
            </p:nvSpPr>
            <p:spPr>
              <a:xfrm>
                <a:off x="5516221" y="413633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ED524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ED524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𝐧</m:t>
                              </m:r>
                            </m:e>
                            <m:sup>
                              <m:r>
                                <a:rPr lang="en-US" sz="2400" b="1" i="0" smtClean="0">
                                  <a:solidFill>
                                    <a:srgbClr val="ED524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ED524F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6221" y="4136334"/>
                <a:ext cx="914400" cy="457200"/>
              </a:xfrm>
              <a:prstGeom prst="wedgeRoundRectCallout">
                <a:avLst>
                  <a:gd name="adj1" fmla="val -71901"/>
                  <a:gd name="adj2" fmla="val -1516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516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It is a simple sorting algorithm that works by </a:t>
                </a:r>
                <a:r>
                  <a:rPr lang="en-US" dirty="0" smtClean="0">
                    <a:solidFill>
                      <a:srgbClr val="A71160"/>
                    </a:solidFill>
                  </a:rPr>
                  <a:t>comparing </a:t>
                </a:r>
                <a:r>
                  <a:rPr lang="en-US" dirty="0">
                    <a:solidFill>
                      <a:srgbClr val="A71160"/>
                    </a:solidFill>
                  </a:rPr>
                  <a:t>each pair of adjacent items </a:t>
                </a:r>
                <a:r>
                  <a:rPr lang="en-US" dirty="0"/>
                  <a:t>and swapping them if they are in the wrong order.</a:t>
                </a:r>
              </a:p>
              <a:p>
                <a:r>
                  <a:rPr lang="en-US" dirty="0"/>
                  <a:t>The pass through the list is repeated </a:t>
                </a:r>
                <a:r>
                  <a:rPr lang="en-US" dirty="0">
                    <a:solidFill>
                      <a:srgbClr val="A71160"/>
                    </a:solidFill>
                  </a:rPr>
                  <a:t>until no swaps are needed</a:t>
                </a:r>
                <a:r>
                  <a:rPr lang="en-US" dirty="0"/>
                  <a:t>, which indicates that the list is sorted.</a:t>
                </a:r>
              </a:p>
              <a:p>
                <a:r>
                  <a:rPr lang="en-US" dirty="0"/>
                  <a:t>As it only uses comparisons to operate on elements, it is a </a:t>
                </a:r>
                <a:r>
                  <a:rPr lang="en-US" dirty="0">
                    <a:solidFill>
                      <a:srgbClr val="A71160"/>
                    </a:solidFill>
                  </a:rPr>
                  <a:t>comparison sort.</a:t>
                </a:r>
              </a:p>
              <a:p>
                <a:r>
                  <a:rPr lang="en-US" dirty="0"/>
                  <a:t>Although the algorithm is simple, it is </a:t>
                </a:r>
                <a:r>
                  <a:rPr lang="en-US" dirty="0">
                    <a:solidFill>
                      <a:srgbClr val="A71160"/>
                    </a:solidFill>
                  </a:rPr>
                  <a:t>too slow </a:t>
                </a:r>
                <a:r>
                  <a:rPr lang="en-US" dirty="0"/>
                  <a:t>for practical use.</a:t>
                </a:r>
              </a:p>
              <a:p>
                <a:r>
                  <a:rPr lang="en-US" dirty="0"/>
                  <a:t>The time complexity of bubble sort </a:t>
                </a:r>
                <a:r>
                  <a:rPr lang="en-US" dirty="0" smtClean="0"/>
                  <a:t>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22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Bubble Sort Algorithm – Best Case Analysis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70369" y="863444"/>
            <a:ext cx="11929641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Input: Array A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# Output: Sorted array A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Algorithm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IN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Bubble_Sort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(A)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flag=1;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 ← 1 to 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n-1 do</a:t>
            </a:r>
          </a:p>
          <a:p>
            <a:pPr marL="0" indent="0">
              <a:buNone/>
            </a:pP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for </a:t>
            </a:r>
            <a:r>
              <a:rPr lang="pt-BR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j ← 1 to n-i </a:t>
            </a:r>
            <a:r>
              <a:rPr lang="pt-BR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do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  </a:t>
            </a: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A[j] &gt; A[j+1] 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then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flag = 0;</a:t>
            </a:r>
          </a:p>
          <a:p>
            <a:pPr marL="0" indent="0">
              <a:buNone/>
            </a:pPr>
            <a:r>
              <a:rPr lang="en-IN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en-IN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swap(A[j],A[j+1])</a:t>
            </a:r>
          </a:p>
          <a:p>
            <a:pPr marL="0" indent="-87312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if(flag </a:t>
            </a:r>
            <a:r>
              <a:rPr lang="en-US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== 1)</a:t>
            </a: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US" sz="2400" b="1" dirty="0" err="1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cout</a:t>
            </a:r>
            <a:r>
              <a:rPr lang="en-US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&lt;&lt;"already sorted"&lt;&lt;</a:t>
            </a:r>
            <a:r>
              <a:rPr lang="en-US" sz="2400" b="1" dirty="0" err="1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endl</a:t>
            </a:r>
            <a:endParaRPr lang="en-US" sz="2400" b="1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58102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 smtClean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		break</a:t>
            </a:r>
            <a:r>
              <a:rPr lang="en-US" sz="2400" b="1" dirty="0">
                <a:solidFill>
                  <a:srgbClr val="FCE0EE"/>
                </a:solidFill>
                <a:latin typeface="Consolas" pitchFamily="49" charset="0"/>
                <a:cs typeface="Consolas" pitchFamily="49" charset="0"/>
              </a:rPr>
              <a:t>; </a:t>
            </a:r>
            <a:endParaRPr lang="en-IN" sz="2400" b="1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IN" b="1" dirty="0">
              <a:solidFill>
                <a:srgbClr val="FCE0E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IN" dirty="0">
              <a:solidFill>
                <a:srgbClr val="FCE0EE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447692" y="1011469"/>
            <a:ext cx="920445" cy="369332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>
                <a:solidFill>
                  <a:schemeClr val="accent3"/>
                </a:solidFill>
              </a:rPr>
              <a:t>Pass 1 :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76292" y="2306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76292" y="2687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9676292" y="3068869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59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9676292" y="1543474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676292" y="1925869"/>
            <a:ext cx="533400" cy="381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96821" y="1011469"/>
            <a:ext cx="817853" cy="369332"/>
          </a:xfrm>
          <a:prstGeom prst="rect">
            <a:avLst/>
          </a:prstGeom>
          <a:noFill/>
          <a:ln w="28575">
            <a:solidFill>
              <a:srgbClr val="ED524F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err="1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45231" y="3570700"/>
            <a:ext cx="2377440" cy="45720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496821" y="1532544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1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496821" y="1912949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2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488649" y="2295541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3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488649" y="2689009"/>
            <a:ext cx="817853" cy="369332"/>
          </a:xfrm>
          <a:prstGeom prst="rect">
            <a:avLst/>
          </a:prstGeom>
          <a:noFill/>
          <a:ln w="12700">
            <a:solidFill>
              <a:srgbClr val="ED524F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IN" b="1" dirty="0" smtClean="0">
                <a:solidFill>
                  <a:srgbClr val="ED524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= 4</a:t>
            </a:r>
            <a:endParaRPr lang="en-US" b="1" dirty="0">
              <a:solidFill>
                <a:srgbClr val="ED524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61566" y="3616234"/>
                <a:ext cx="2644140" cy="830997"/>
              </a:xfrm>
              <a:prstGeom prst="rect">
                <a:avLst/>
              </a:prstGeom>
              <a:noFill/>
              <a:ln>
                <a:solidFill>
                  <a:srgbClr val="FDEDF5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solidFill>
                      <a:schemeClr val="accent3"/>
                    </a:solidFill>
                    <a:ea typeface="Cambria Math" panose="02040503050406030204" pitchFamily="18" charset="0"/>
                  </a:rPr>
                  <a:t>Best case time complexity =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566" y="3616234"/>
                <a:ext cx="2644140" cy="830997"/>
              </a:xfrm>
              <a:prstGeom prst="rect">
                <a:avLst/>
              </a:prstGeom>
              <a:blipFill>
                <a:blip r:embed="rId2"/>
                <a:stretch>
                  <a:fillRect t="-4317" b="-15108"/>
                </a:stretch>
              </a:blipFill>
              <a:ln>
                <a:solidFill>
                  <a:srgbClr val="FDEDF5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2018214" y="5839096"/>
            <a:ext cx="1066800" cy="45720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ular Callout 23"/>
          <p:cNvSpPr/>
          <p:nvPr/>
        </p:nvSpPr>
        <p:spPr>
          <a:xfrm>
            <a:off x="4752705" y="2486484"/>
            <a:ext cx="1981200" cy="903328"/>
          </a:xfrm>
          <a:prstGeom prst="wedgeRoundRectCallout">
            <a:avLst>
              <a:gd name="adj1" fmla="val -36599"/>
              <a:gd name="adj2" fmla="val 74735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/>
                </a:solidFill>
              </a:rPr>
              <a:t>C</a:t>
            </a:r>
            <a:r>
              <a:rPr lang="en-US" sz="2000" dirty="0" smtClean="0">
                <a:solidFill>
                  <a:schemeClr val="accent5"/>
                </a:solidFill>
              </a:rPr>
              <a:t>ondition never becomes true</a:t>
            </a:r>
            <a:endParaRPr lang="en-US" sz="2000" dirty="0">
              <a:solidFill>
                <a:schemeClr val="accent5"/>
              </a:solidFill>
            </a:endParaRPr>
          </a:p>
        </p:txBody>
      </p:sp>
      <p:cxnSp>
        <p:nvCxnSpPr>
          <p:cNvPr id="25" name="Elbow Connector 24"/>
          <p:cNvCxnSpPr>
            <a:endCxn id="23" idx="1"/>
          </p:cNvCxnSpPr>
          <p:nvPr/>
        </p:nvCxnSpPr>
        <p:spPr>
          <a:xfrm rot="16200000" flipH="1">
            <a:off x="1316468" y="5365950"/>
            <a:ext cx="708982" cy="694509"/>
          </a:xfrm>
          <a:prstGeom prst="bentConnector2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5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EECE1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36C09"/>
                                      </p:to>
                                    </p:animClr>
                                    <p:set>
                                      <p:cBhvr>
                                        <p:cTn id="1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-0.13021 0.19513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of Bubble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9789"/>
            <a:ext cx="12177992" cy="46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of Bubble Sort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01"/>
            <a:ext cx="7024914" cy="2916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9446"/>
            <a:ext cx="103917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2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 – Example 1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070046" y="1528465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533400" y="2286000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3400" y="2286000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 :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51928" y="3032760"/>
          <a:ext cx="5215472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16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35076" y="2571095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51928" y="3566160"/>
          <a:ext cx="5215472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93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0070C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533400" y="42026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" y="42026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2</a:t>
            </a:r>
            <a:r>
              <a:rPr lang="en-IN" b="1" dirty="0" smtClean="0"/>
              <a:t> :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1295400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1836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29031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34365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99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45033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7620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95400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36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697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031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65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9699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503336" y="556260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86846" y="4339479"/>
            <a:ext cx="5930537" cy="1754326"/>
          </a:xfrm>
          <a:prstGeom prst="rect">
            <a:avLst/>
          </a:prstGeom>
          <a:solidFill>
            <a:srgbClr val="FCE0EE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dirty="0" smtClean="0"/>
              <a:t> denotes the current index and </a:t>
            </a:r>
            <a:r>
              <a:rPr lang="en-US" b="1" dirty="0" smtClean="0"/>
              <a:t>Minx</a:t>
            </a:r>
            <a:r>
              <a:rPr lang="en-US" dirty="0" smtClean="0"/>
              <a:t> is the value stored at current index.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1" dirty="0" smtClean="0"/>
              <a:t>So, </a:t>
            </a:r>
            <a:r>
              <a:rPr lang="en-US" b="1" dirty="0" err="1" smtClean="0"/>
              <a:t>Minj</a:t>
            </a:r>
            <a:r>
              <a:rPr lang="en-US" b="1" dirty="0" smtClean="0"/>
              <a:t> </a:t>
            </a:r>
            <a:r>
              <a:rPr lang="en-US" b="1" dirty="0"/>
              <a:t>= 1, Minx = </a:t>
            </a:r>
            <a:r>
              <a:rPr lang="en-US" b="1" dirty="0" smtClean="0"/>
              <a:t>5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Assume that currently </a:t>
            </a:r>
            <a:r>
              <a:rPr lang="en-US" b="1" dirty="0" smtClean="0"/>
              <a:t>Minx</a:t>
            </a:r>
            <a:r>
              <a:rPr lang="en-US" dirty="0" smtClean="0"/>
              <a:t> is the smallest value.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dirty="0" smtClean="0"/>
              <a:t>Now find the smallest value from the remaining entire Unsorted array.</a:t>
            </a:r>
          </a:p>
        </p:txBody>
      </p:sp>
      <p:sp>
        <p:nvSpPr>
          <p:cNvPr id="30" name="Freeform 29"/>
          <p:cNvSpPr/>
          <p:nvPr/>
        </p:nvSpPr>
        <p:spPr>
          <a:xfrm rot="10800000" flipV="1">
            <a:off x="1289637" y="4915377"/>
            <a:ext cx="3734440" cy="178355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289637" y="4572000"/>
            <a:ext cx="37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(elements 2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1018674" y="5867400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85429" y="6096000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2000" y="5127812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2369736" y="5127812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82144" y="6061167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4, value </a:t>
            </a:r>
            <a:r>
              <a:rPr lang="en-US" sz="2000" b="1" dirty="0">
                <a:solidFill>
                  <a:srgbClr val="A71160"/>
                </a:solidFill>
              </a:rPr>
              <a:t>= -</a:t>
            </a:r>
            <a:r>
              <a:rPr lang="en-US" sz="2000" b="1" dirty="0" smtClean="0">
                <a:solidFill>
                  <a:srgbClr val="A71160"/>
                </a:solidFill>
              </a:rPr>
              <a:t>5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4618" y="99060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Sort the following elements in Ascending order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576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33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 animBg="1"/>
      <p:bldP spid="33" grpId="0"/>
      <p:bldP spid="34" grpId="0" animBg="1"/>
      <p:bldP spid="35" grpId="0" animBg="1"/>
      <p:bldP spid="3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 :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257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600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1335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  <p:sp>
        <p:nvSpPr>
          <p:cNvPr id="9" name="Rectangle 8"/>
          <p:cNvSpPr/>
          <p:nvPr/>
        </p:nvSpPr>
        <p:spPr>
          <a:xfrm>
            <a:off x="26669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32003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7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4267118" y="1979455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5257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59182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00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335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669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003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337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267118" y="2395559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592582" y="1793329"/>
            <a:ext cx="3207937" cy="14665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84294" y="1440406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(elements 3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2, </a:t>
            </a:r>
            <a:r>
              <a:rPr lang="en-US" b="1" dirty="0"/>
              <a:t>Minx </a:t>
            </a:r>
            <a:r>
              <a:rPr lang="en-US" b="1" dirty="0" smtClean="0"/>
              <a:t>= 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47507" y="3059668"/>
            <a:ext cx="634340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Swapping as min value is already at right place 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1059182" y="1979455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</a:t>
            </a:r>
            <a:r>
              <a:rPr lang="en-IN" b="1" dirty="0"/>
              <a:t>4</a:t>
            </a:r>
            <a:r>
              <a:rPr lang="en-IN" b="1" dirty="0" smtClean="0"/>
              <a:t> :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5257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1059182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21335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26669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337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42671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5257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059182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00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335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6669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003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7337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267118" y="51697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2133518" y="4560141"/>
            <a:ext cx="2667001" cy="101472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516382" y="387434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 smtClean="0">
                <a:solidFill>
                  <a:srgbClr val="A71160"/>
                </a:solidFill>
              </a:rPr>
              <a:t>(elements 4 to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9" name="Freeform 48"/>
          <p:cNvSpPr/>
          <p:nvPr/>
        </p:nvSpPr>
        <p:spPr>
          <a:xfrm>
            <a:off x="1848771" y="5574268"/>
            <a:ext cx="1636294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215526" y="5802868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600118" y="47536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52" name="Rectangle 51"/>
          <p:cNvSpPr/>
          <p:nvPr/>
        </p:nvSpPr>
        <p:spPr>
          <a:xfrm>
            <a:off x="3200318" y="47536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3, </a:t>
            </a:r>
            <a:r>
              <a:rPr lang="en-US" b="1" dirty="0"/>
              <a:t>Minx </a:t>
            </a:r>
            <a:r>
              <a:rPr lang="en-US" b="1" dirty="0" smtClean="0"/>
              <a:t>= 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21834" y="2521133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2,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1834" y="4855031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6,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2</a:t>
            </a:r>
            <a:endParaRPr lang="en-US" sz="20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0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1" grpId="0" animBg="1"/>
      <p:bldP spid="42" grpId="0" animBg="1"/>
      <p:bldP spid="42" grpId="1" animBg="1"/>
      <p:bldP spid="43" grpId="0" animBg="1"/>
      <p:bldP spid="44" grpId="0" animBg="1"/>
      <p:bldP spid="45" grpId="0" animBg="1"/>
      <p:bldP spid="46" grpId="0"/>
      <p:bldP spid="49" grpId="0" animBg="1"/>
      <p:bldP spid="50" grpId="0"/>
      <p:bldP spid="51" grpId="0" animBg="1"/>
      <p:bldP spid="52" grpId="0" animBg="1"/>
      <p:bldP spid="54" grpId="0" animBg="1"/>
      <p:bldP spid="55" grpId="0" animBg="1"/>
      <p:bldP spid="5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59306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59306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21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185581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7265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933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3267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8601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393517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6521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5581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6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599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36746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267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01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3517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2793316" y="2033873"/>
            <a:ext cx="2133601" cy="124247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21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1185581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17265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22599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1" name="Rectangle 30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38601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4393517" y="5210837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6521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85581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26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599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933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267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601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93517" y="5626941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3326716" y="5017341"/>
            <a:ext cx="1600201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58307" y="5943057"/>
            <a:ext cx="533400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874100" y="6171657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70654" y="13480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5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259917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204881" y="4303673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6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793317" y="5210837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3326717" y="5210837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315891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4, </a:t>
            </a:r>
            <a:r>
              <a:rPr lang="en-US" b="1" dirty="0"/>
              <a:t>Minx </a:t>
            </a:r>
            <a:r>
              <a:rPr lang="en-US" b="1" dirty="0" smtClean="0"/>
              <a:t>= 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547507" y="3059668"/>
            <a:ext cx="6343404" cy="461665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 Swapping as min value is already at right place </a:t>
            </a:r>
            <a:endParaRPr lang="en-US" sz="2400" dirty="0"/>
          </a:p>
        </p:txBody>
      </p:sp>
      <p:sp>
        <p:nvSpPr>
          <p:cNvPr id="56" name="TextBox 55"/>
          <p:cNvSpPr txBox="1"/>
          <p:nvPr/>
        </p:nvSpPr>
        <p:spPr>
          <a:xfrm>
            <a:off x="6321834" y="3847488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5,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15891" y="2534195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4,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5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1834" y="4924698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6,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12</a:t>
            </a:r>
            <a:endParaRPr lang="en-US" sz="2000" b="1" dirty="0">
              <a:solidFill>
                <a:srgbClr val="A711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17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6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181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50" grpId="0" animBg="1"/>
      <p:bldP spid="51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Sort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93" y="1252559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 :</a:t>
            </a:r>
            <a:endParaRPr lang="en-US" b="1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25782" y="385432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5782" y="3854328"/>
            <a:ext cx="896784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8 :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693" y="1250462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64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189812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7307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22641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975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4397748" y="22273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6564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89812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30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641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975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3309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43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397748" y="26434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3864348" y="2033873"/>
            <a:ext cx="1066801" cy="164513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3600258" y="29834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31886" y="32120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330948" y="22273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0" name="Rectangle 29"/>
          <p:cNvSpPr/>
          <p:nvPr/>
        </p:nvSpPr>
        <p:spPr>
          <a:xfrm>
            <a:off x="3864348" y="2227369"/>
            <a:ext cx="533400" cy="381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494871" y="1375875"/>
            <a:ext cx="1805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(elements </a:t>
            </a:r>
            <a:r>
              <a:rPr lang="en-US" b="1" dirty="0" smtClean="0">
                <a:solidFill>
                  <a:srgbClr val="A71160"/>
                </a:solidFill>
              </a:rPr>
              <a:t>7 </a:t>
            </a:r>
            <a:r>
              <a:rPr lang="en-US" b="1" dirty="0">
                <a:solidFill>
                  <a:srgbClr val="A71160"/>
                </a:solidFill>
              </a:rPr>
              <a:t>to </a:t>
            </a:r>
            <a:r>
              <a:rPr lang="en-US" b="1" dirty="0" smtClean="0">
                <a:solidFill>
                  <a:srgbClr val="A71160"/>
                </a:solidFill>
              </a:rPr>
              <a:t>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564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-5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1189812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1730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22641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27975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33309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12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6564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1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89812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2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30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3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2641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4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975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5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3309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6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643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7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97748" y="5462873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8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>
            <a:off x="4397749" y="4853273"/>
            <a:ext cx="533400" cy="126159"/>
          </a:xfrm>
          <a:custGeom>
            <a:avLst/>
            <a:gdLst>
              <a:gd name="connsiteX0" fmla="*/ 0 w 3734440"/>
              <a:gd name="connsiteY0" fmla="*/ 122945 h 122945"/>
              <a:gd name="connsiteX1" fmla="*/ 0 w 3734440"/>
              <a:gd name="connsiteY1" fmla="*/ 0 h 122945"/>
              <a:gd name="connsiteX2" fmla="*/ 3734440 w 3734440"/>
              <a:gd name="connsiteY2" fmla="*/ 0 h 122945"/>
              <a:gd name="connsiteX3" fmla="*/ 3734440 w 3734440"/>
              <a:gd name="connsiteY3" fmla="*/ 92209 h 12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440" h="122945">
                <a:moveTo>
                  <a:pt x="0" y="122945"/>
                </a:moveTo>
                <a:lnTo>
                  <a:pt x="0" y="0"/>
                </a:lnTo>
                <a:lnTo>
                  <a:pt x="3734440" y="0"/>
                </a:lnTo>
                <a:lnTo>
                  <a:pt x="3734440" y="92209"/>
                </a:ln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126264" y="5802852"/>
            <a:ext cx="520883" cy="228600"/>
          </a:xfrm>
          <a:custGeom>
            <a:avLst/>
            <a:gdLst>
              <a:gd name="connsiteX0" fmla="*/ 0 w 1636294"/>
              <a:gd name="connsiteY0" fmla="*/ 0 h 228600"/>
              <a:gd name="connsiteX1" fmla="*/ 0 w 1636294"/>
              <a:gd name="connsiteY1" fmla="*/ 228600 h 228600"/>
              <a:gd name="connsiteX2" fmla="*/ 1636294 w 1636294"/>
              <a:gd name="connsiteY2" fmla="*/ 228600 h 228600"/>
              <a:gd name="connsiteX3" fmla="*/ 1636294 w 1636294"/>
              <a:gd name="connsiteY3" fmla="*/ 36094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6294" h="228600">
                <a:moveTo>
                  <a:pt x="0" y="0"/>
                </a:moveTo>
                <a:lnTo>
                  <a:pt x="0" y="228600"/>
                </a:lnTo>
                <a:lnTo>
                  <a:pt x="1636294" y="228600"/>
                </a:lnTo>
                <a:lnTo>
                  <a:pt x="1636294" y="36094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933012" y="6031452"/>
            <a:ext cx="90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71160"/>
                </a:solidFill>
              </a:rPr>
              <a:t>Swap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643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14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4397748" y="5046769"/>
            <a:ext cx="533400" cy="381000"/>
          </a:xfrm>
          <a:prstGeom prst="rect">
            <a:avLst/>
          </a:prstGeom>
          <a:solidFill>
            <a:srgbClr val="00206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16</a:t>
            </a:r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550816" y="4177959"/>
            <a:ext cx="169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71160"/>
                </a:solidFill>
              </a:rPr>
              <a:t>Unsorted Array </a:t>
            </a:r>
          </a:p>
          <a:p>
            <a:pPr algn="ctr"/>
            <a:r>
              <a:rPr lang="en-US" b="1" dirty="0">
                <a:solidFill>
                  <a:srgbClr val="A71160"/>
                </a:solidFill>
              </a:rPr>
              <a:t>(</a:t>
            </a:r>
            <a:r>
              <a:rPr lang="en-US" b="1" dirty="0" smtClean="0">
                <a:solidFill>
                  <a:srgbClr val="A71160"/>
                </a:solidFill>
              </a:rPr>
              <a:t>element 8)</a:t>
            </a:r>
            <a:endParaRPr lang="en-US" b="1" dirty="0">
              <a:solidFill>
                <a:srgbClr val="A711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21834" y="148746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smtClean="0"/>
              <a:t>Now </a:t>
            </a:r>
            <a:r>
              <a:rPr lang="en-US" b="1" dirty="0" err="1" smtClean="0"/>
              <a:t>Minj</a:t>
            </a:r>
            <a:r>
              <a:rPr lang="en-US" b="1" dirty="0" smtClean="0"/>
              <a:t> = 6,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21834" y="4147936"/>
            <a:ext cx="3618999" cy="923330"/>
          </a:xfrm>
          <a:prstGeom prst="rect">
            <a:avLst/>
          </a:prstGeom>
          <a:solidFill>
            <a:srgbClr val="FCE0EE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 err="1" smtClean="0"/>
              <a:t>Minj</a:t>
            </a:r>
            <a:r>
              <a:rPr lang="en-US" b="1" dirty="0" smtClean="0"/>
              <a:t> = 7, </a:t>
            </a:r>
            <a:r>
              <a:rPr lang="en-US" b="1" dirty="0"/>
              <a:t>Minx </a:t>
            </a:r>
            <a:r>
              <a:rPr lang="en-US" b="1" dirty="0" smtClean="0"/>
              <a:t>= 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Find min value from </a:t>
            </a:r>
            <a:r>
              <a:rPr lang="en-US" dirty="0" smtClean="0"/>
              <a:t>remaining </a:t>
            </a:r>
            <a:r>
              <a:rPr lang="en-US" dirty="0"/>
              <a:t>unsorted  </a:t>
            </a:r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321834" y="2547261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7,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12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21834" y="5212084"/>
            <a:ext cx="239911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A71160"/>
                </a:solidFill>
              </a:rPr>
              <a:t>Index = </a:t>
            </a:r>
            <a:r>
              <a:rPr lang="en-US" sz="2000" b="1" dirty="0" smtClean="0">
                <a:solidFill>
                  <a:srgbClr val="A71160"/>
                </a:solidFill>
              </a:rPr>
              <a:t>8, value </a:t>
            </a:r>
            <a:r>
              <a:rPr lang="en-US" sz="2000" b="1" dirty="0">
                <a:solidFill>
                  <a:srgbClr val="A71160"/>
                </a:solidFill>
              </a:rPr>
              <a:t>= </a:t>
            </a:r>
            <a:r>
              <a:rPr lang="en-US" sz="2000" b="1" dirty="0" smtClean="0">
                <a:solidFill>
                  <a:srgbClr val="A71160"/>
                </a:solidFill>
              </a:rPr>
              <a:t>14</a:t>
            </a:r>
            <a:endParaRPr lang="en-US" sz="2000" b="1" dirty="0">
              <a:solidFill>
                <a:srgbClr val="A7116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172891" y="5995851"/>
            <a:ext cx="3931920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890E4F"/>
                </a:solidFill>
              </a:rPr>
              <a:t>The entire array is sorted now.</a:t>
            </a:r>
            <a:endParaRPr lang="en-US" sz="2400" dirty="0">
              <a:solidFill>
                <a:srgbClr val="890E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20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7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90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10"/>
                            </p:stCondLst>
                            <p:childTnLst>
                              <p:par>
                                <p:cTn id="93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  <p:set>
                                      <p:cBhvr>
                                        <p:cTn id="179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0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10"/>
                            </p:stCondLst>
                            <p:childTnLst>
                              <p:par>
                                <p:cTn id="18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BACC6"/>
                                      </p:to>
                                    </p:animClr>
                                    <p:set>
                                      <p:cBhvr>
                                        <p:cTn id="200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1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3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51" grpId="0" animBg="1"/>
      <p:bldP spid="52" grpId="0"/>
      <p:bldP spid="53" grpId="0" animBg="1"/>
      <p:bldP spid="54" grpId="0" animBg="1"/>
      <p:bldP spid="55" grpId="0"/>
      <p:bldP spid="56" grpId="0" animBg="1"/>
      <p:bldP spid="57" grpId="0" animBg="1"/>
      <p:bldP spid="58" grpId="0" animBg="1"/>
      <p:bldP spid="59" grpId="0" animBg="1"/>
      <p:bldP spid="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Selection Sort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Selection sort divides the array or list into two parts,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/>
                  <a:t>The sorted part at the left end 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r>
                  <a:rPr lang="en-US" dirty="0"/>
                  <a:t>and the unsorted part at the right end. </a:t>
                </a:r>
              </a:p>
              <a:p>
                <a:r>
                  <a:rPr lang="en-US" dirty="0"/>
                  <a:t>Initially, the sorted part is empty and the unsorted part is the entire list.</a:t>
                </a:r>
              </a:p>
              <a:p>
                <a:r>
                  <a:rPr lang="en-US" dirty="0"/>
                  <a:t>The smallest element is selected from the unsorted array and swapped with the leftmost element, and that element becomes a part of the sorted array.</a:t>
                </a:r>
              </a:p>
              <a:p>
                <a:r>
                  <a:rPr lang="en-US" dirty="0"/>
                  <a:t>Then it finds the second smallest element and exchanges it with the element in the second leftmost position.</a:t>
                </a:r>
              </a:p>
              <a:p>
                <a:r>
                  <a:rPr lang="en-US" dirty="0"/>
                  <a:t>This process continues until the entire array is sorted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The time complexity of </a:t>
                </a:r>
                <a:r>
                  <a:rPr lang="en-US" dirty="0" smtClean="0"/>
                  <a:t>selection </a:t>
                </a:r>
                <a:r>
                  <a:rPr lang="en-US" dirty="0"/>
                  <a:t>sort is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A711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solidFill>
                              <a:srgbClr val="A711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A711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567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12699</Words>
  <Application>Microsoft Office PowerPoint</Application>
  <PresentationFormat>Widescreen</PresentationFormat>
  <Paragraphs>4071</Paragraphs>
  <Slides>180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180</vt:i4>
      </vt:variant>
    </vt:vector>
  </HeadingPairs>
  <TitlesOfParts>
    <vt:vector size="199" baseType="lpstr">
      <vt:lpstr>MS Gothic</vt:lpstr>
      <vt:lpstr>宋体</vt:lpstr>
      <vt:lpstr>Arial</vt:lpstr>
      <vt:lpstr>Calibri</vt:lpstr>
      <vt:lpstr>Cambria</vt:lpstr>
      <vt:lpstr>Cambria Math</vt:lpstr>
      <vt:lpstr>Consolas</vt:lpstr>
      <vt:lpstr>굴림</vt:lpstr>
      <vt:lpstr>Open Sans</vt:lpstr>
      <vt:lpstr>Open Sans Semibold</vt:lpstr>
      <vt:lpstr>Roboto Condensed</vt:lpstr>
      <vt:lpstr>Roboto Condensed Light</vt:lpstr>
      <vt:lpstr>Segoe UI Black</vt:lpstr>
      <vt:lpstr>Symbol</vt:lpstr>
      <vt:lpstr>Times New Roman</vt:lpstr>
      <vt:lpstr>Wingdings</vt:lpstr>
      <vt:lpstr>Wingdings 2</vt:lpstr>
      <vt:lpstr>Wingdings 3</vt:lpstr>
      <vt:lpstr>Office Theme</vt:lpstr>
      <vt:lpstr>Unit-1  Basics of Algorithms and Mathematics, Analysis of Algorithm</vt:lpstr>
      <vt:lpstr>PowerPoint Presentation</vt:lpstr>
      <vt:lpstr>Introduction to Algorithm</vt:lpstr>
      <vt:lpstr>What is an Algorithm?</vt:lpstr>
      <vt:lpstr>What is an Algorithm?</vt:lpstr>
      <vt:lpstr>Characteristics of An Algorithm</vt:lpstr>
      <vt:lpstr>Types of Algorithm</vt:lpstr>
      <vt:lpstr>Simple Multiplication Methods</vt:lpstr>
      <vt:lpstr>Simple Multiplication Methods</vt:lpstr>
      <vt:lpstr>Simple Multiplication Methods</vt:lpstr>
      <vt:lpstr>Exercises</vt:lpstr>
      <vt:lpstr>PowerPoint Presentation</vt:lpstr>
      <vt:lpstr>PowerPoint Presentation</vt:lpstr>
      <vt:lpstr>Mathematics for Algorithmic Sets</vt:lpstr>
      <vt:lpstr>Set Theory</vt:lpstr>
      <vt:lpstr>Set Theory</vt:lpstr>
      <vt:lpstr>Set Theory</vt:lpstr>
      <vt:lpstr>Set Theory</vt:lpstr>
      <vt:lpstr>Set Theory</vt:lpstr>
      <vt:lpstr>Set Operations</vt:lpstr>
      <vt:lpstr>Set Operations</vt:lpstr>
      <vt:lpstr>Set Operations</vt:lpstr>
      <vt:lpstr>Set Operations</vt:lpstr>
      <vt:lpstr>Set Operations</vt:lpstr>
      <vt:lpstr>Set Operations</vt:lpstr>
      <vt:lpstr>Relation </vt:lpstr>
      <vt:lpstr>Properties of the Relation</vt:lpstr>
      <vt:lpstr>Properties of the Relation</vt:lpstr>
      <vt:lpstr>Properties of the Relation</vt:lpstr>
      <vt:lpstr>Equivalence Relation</vt:lpstr>
      <vt:lpstr>Functions </vt:lpstr>
      <vt:lpstr>Function Notations</vt:lpstr>
      <vt:lpstr>Relation &amp; Function</vt:lpstr>
      <vt:lpstr>Functions Types </vt:lpstr>
      <vt:lpstr>Functions Types </vt:lpstr>
      <vt:lpstr>Functions Types </vt:lpstr>
      <vt:lpstr>Linear Inequalities</vt:lpstr>
      <vt:lpstr>Linear Equations</vt:lpstr>
      <vt:lpstr>Analysis of Algorithm</vt:lpstr>
      <vt:lpstr>PowerPoint Presentation</vt:lpstr>
      <vt:lpstr>Introduction </vt:lpstr>
      <vt:lpstr>Efficiency of Algorithm</vt:lpstr>
      <vt:lpstr>How Analysis is Done?</vt:lpstr>
      <vt:lpstr>Time Complexity</vt:lpstr>
      <vt:lpstr>Problem &amp; Instance</vt:lpstr>
      <vt:lpstr>Linear Search</vt:lpstr>
      <vt:lpstr>Linear Search – Example </vt:lpstr>
      <vt:lpstr>Linear Search - Algorithm</vt:lpstr>
      <vt:lpstr>Linear Search - Analysis</vt:lpstr>
      <vt:lpstr>Linear Search - Analysis</vt:lpstr>
      <vt:lpstr>Analysis of Algorithm</vt:lpstr>
      <vt:lpstr>PowerPoint Presentation</vt:lpstr>
      <vt:lpstr>Number Sorting - Example</vt:lpstr>
      <vt:lpstr>Number Sorting - Example</vt:lpstr>
      <vt:lpstr>Best, Average, &amp; Worst Case</vt:lpstr>
      <vt:lpstr>Asymptotic Notations</vt:lpstr>
      <vt:lpstr>Introduction </vt:lpstr>
      <vt:lpstr>Asymptotic Notations</vt:lpstr>
      <vt:lpstr>O-Notation (Big O notation) (Upper Bound)</vt:lpstr>
      <vt:lpstr>O-Notation (Big O notation) (Upper Bound)</vt:lpstr>
      <vt:lpstr>PowerPoint Presentation</vt:lpstr>
      <vt:lpstr>Ω-Notation (Omega notation) (Lower Bound)</vt:lpstr>
      <vt:lpstr>Ω-Notation (Omega notation) (Lower Bound)</vt:lpstr>
      <vt:lpstr>PowerPoint Presentation</vt:lpstr>
      <vt:lpstr>θ-Notation (Theta notation) (Same order) </vt:lpstr>
      <vt:lpstr>PowerPoint Presentation</vt:lpstr>
      <vt:lpstr>Asymptotic Notations</vt:lpstr>
      <vt:lpstr>Asymptotic Notations – Examples </vt:lpstr>
      <vt:lpstr>Asymptotic Notations – Examples </vt:lpstr>
      <vt:lpstr>PowerPoint Presentation</vt:lpstr>
      <vt:lpstr>Common Orders of Magnitude</vt:lpstr>
      <vt:lpstr>Growth of Function</vt:lpstr>
      <vt:lpstr>Asymptotic Notations in Equations</vt:lpstr>
      <vt:lpstr>Asymptotic Notations</vt:lpstr>
      <vt:lpstr>Expressing Function in terms of 𝑂, "Ω", θ notation   </vt:lpstr>
      <vt:lpstr>Expressing Function in terms of 𝑂, "Ω", θ notation   </vt:lpstr>
      <vt:lpstr>Exercises </vt:lpstr>
      <vt:lpstr>Analyzing Control Statements</vt:lpstr>
      <vt:lpstr>Analyzing Control Statements</vt:lpstr>
      <vt:lpstr>Analyzing Control Statements</vt:lpstr>
      <vt:lpstr>For Loop</vt:lpstr>
      <vt:lpstr>Running Time of Algorithm</vt:lpstr>
      <vt:lpstr>Binary Tree Analysis</vt:lpstr>
      <vt:lpstr>Binary Tree Analysis</vt:lpstr>
      <vt:lpstr>Binary Tree Analysis</vt:lpstr>
      <vt:lpstr>Sorting Algorithms</vt:lpstr>
      <vt:lpstr>Introduction </vt:lpstr>
      <vt:lpstr>Bubble Sort – Example </vt:lpstr>
      <vt:lpstr>Bubble Sort – Example </vt:lpstr>
      <vt:lpstr>Bubble Sort - Algorithm</vt:lpstr>
      <vt:lpstr>Bubble Sort </vt:lpstr>
      <vt:lpstr>Bubble Sort Algorithm – Best Case Analysis</vt:lpstr>
      <vt:lpstr>Analysis of Bubble Sort</vt:lpstr>
      <vt:lpstr>Analysis of Bubble Sort</vt:lpstr>
      <vt:lpstr>Selection Sort – Example 1 </vt:lpstr>
      <vt:lpstr>Selection Sort – Example 1 </vt:lpstr>
      <vt:lpstr>Selection Sort – Example 1 </vt:lpstr>
      <vt:lpstr>Selection Sort – Example 1 </vt:lpstr>
      <vt:lpstr>Selection Sort</vt:lpstr>
      <vt:lpstr>Selection Sort - Algorithm</vt:lpstr>
      <vt:lpstr>Selection Sort – Example 2</vt:lpstr>
      <vt:lpstr>Selection Sort – Example 2</vt:lpstr>
      <vt:lpstr>Selection Sort Analysis</vt:lpstr>
      <vt:lpstr>Insertion Sort – Example </vt:lpstr>
      <vt:lpstr>Insertion Sort – Example </vt:lpstr>
      <vt:lpstr>Insertion Sort – Example </vt:lpstr>
      <vt:lpstr>Insertion Sort – Example </vt:lpstr>
      <vt:lpstr>Insertion Sort - Algorithm</vt:lpstr>
      <vt:lpstr>Insertion Sort Algorithm – Best Case Analysis</vt:lpstr>
      <vt:lpstr>Insertion Sort</vt:lpstr>
      <vt:lpstr>Heap &amp; Heap Sort Algorithm</vt:lpstr>
      <vt:lpstr>Introduction </vt:lpstr>
      <vt:lpstr>Array Representation of Heap</vt:lpstr>
      <vt:lpstr>Array Representation of Heap</vt:lpstr>
      <vt:lpstr>Types of Heap</vt:lpstr>
      <vt:lpstr>Introduction to Heap Sort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1</vt:lpstr>
      <vt:lpstr>Heap Sort – Example 2</vt:lpstr>
      <vt:lpstr>Heap Sort – Example 2</vt:lpstr>
      <vt:lpstr>Heap Sort – Example 2</vt:lpstr>
      <vt:lpstr>Heap Sort – Example 2</vt:lpstr>
      <vt:lpstr>Heap Sort – Example 2</vt:lpstr>
      <vt:lpstr>Heap Sort Example-3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Exercises </vt:lpstr>
      <vt:lpstr>Heap Sort – Algorithm </vt:lpstr>
      <vt:lpstr>Heap Sort – Algorithm </vt:lpstr>
      <vt:lpstr>Heap Sort – Algorithm </vt:lpstr>
      <vt:lpstr>Heap Sort – Algorithm </vt:lpstr>
      <vt:lpstr>Heap Sort – Algorithm </vt:lpstr>
      <vt:lpstr>Heap Sort Algorithm – Analysis </vt:lpstr>
      <vt:lpstr>Shell Sort - Example</vt:lpstr>
      <vt:lpstr>Shell Sort - Example</vt:lpstr>
      <vt:lpstr>Shell Sort - Example</vt:lpstr>
      <vt:lpstr>Shell Sort - Example</vt:lpstr>
      <vt:lpstr>Shell Sort - Procedure</vt:lpstr>
      <vt:lpstr>Radix Sort</vt:lpstr>
      <vt:lpstr>Radix Sort - Example</vt:lpstr>
      <vt:lpstr>Bucket Sort – Introduction </vt:lpstr>
      <vt:lpstr>Bucket Sort – Example </vt:lpstr>
      <vt:lpstr>Bucket Sort - Algorithm</vt:lpstr>
      <vt:lpstr>Counting Sort – Example </vt:lpstr>
      <vt:lpstr>Counting Sort – Example </vt:lpstr>
      <vt:lpstr>Counting Sort – Example </vt:lpstr>
      <vt:lpstr>Counting Sort - Procedure</vt:lpstr>
      <vt:lpstr>Counting Sort - Algorithm</vt:lpstr>
      <vt:lpstr>PowerPoint Presentation</vt:lpstr>
      <vt:lpstr>PowerPoint Presentation</vt:lpstr>
      <vt:lpstr>PowerPoint Presentation</vt:lpstr>
      <vt:lpstr>Counting Sort Example-2</vt:lpstr>
      <vt:lpstr>PowerPoint Presentation</vt:lpstr>
      <vt:lpstr>PowerPoint Presentation</vt:lpstr>
      <vt:lpstr>PowerPoint Presentation</vt:lpstr>
      <vt:lpstr>PowerPoint Presentation</vt:lpstr>
      <vt:lpstr>Amortized Analysis</vt:lpstr>
      <vt:lpstr>Introduction </vt:lpstr>
      <vt:lpstr>Amortized Analysis Techniques </vt:lpstr>
      <vt:lpstr>PowerPoint Presentation</vt:lpstr>
      <vt:lpstr>PowerPoint Presentation</vt:lpstr>
      <vt:lpstr>Aggregate Method</vt:lpstr>
      <vt:lpstr>Aggregate Method</vt:lpstr>
      <vt:lpstr>Accounting Method</vt:lpstr>
      <vt:lpstr>PowerPoint Presentation</vt:lpstr>
      <vt:lpstr>Potential Method</vt:lpstr>
      <vt:lpstr>Potential Method</vt:lpstr>
      <vt:lpstr>Frequently Asked Questions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Rupesh</cp:lastModifiedBy>
  <cp:revision>410</cp:revision>
  <dcterms:created xsi:type="dcterms:W3CDTF">2020-05-01T05:09:15Z</dcterms:created>
  <dcterms:modified xsi:type="dcterms:W3CDTF">2022-12-24T03:46:59Z</dcterms:modified>
</cp:coreProperties>
</file>